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80" r:id="rId5"/>
    <p:sldId id="281" r:id="rId6"/>
    <p:sldId id="282" r:id="rId7"/>
    <p:sldId id="261" r:id="rId8"/>
    <p:sldId id="310" r:id="rId9"/>
    <p:sldId id="283" r:id="rId10"/>
    <p:sldId id="284" r:id="rId11"/>
    <p:sldId id="265" r:id="rId12"/>
    <p:sldId id="285" r:id="rId13"/>
    <p:sldId id="286" r:id="rId14"/>
    <p:sldId id="266" r:id="rId15"/>
    <p:sldId id="292" r:id="rId16"/>
    <p:sldId id="267" r:id="rId17"/>
    <p:sldId id="268" r:id="rId18"/>
    <p:sldId id="297" r:id="rId19"/>
    <p:sldId id="287" r:id="rId20"/>
    <p:sldId id="290" r:id="rId21"/>
    <p:sldId id="291" r:id="rId22"/>
    <p:sldId id="288" r:id="rId23"/>
    <p:sldId id="289" r:id="rId24"/>
    <p:sldId id="269" r:id="rId25"/>
    <p:sldId id="270" r:id="rId26"/>
    <p:sldId id="271" r:id="rId27"/>
    <p:sldId id="272" r:id="rId28"/>
    <p:sldId id="298" r:id="rId29"/>
    <p:sldId id="302" r:id="rId30"/>
    <p:sldId id="303" r:id="rId31"/>
    <p:sldId id="304" r:id="rId32"/>
    <p:sldId id="293" r:id="rId33"/>
    <p:sldId id="294" r:id="rId34"/>
    <p:sldId id="307" r:id="rId35"/>
    <p:sldId id="305" r:id="rId36"/>
    <p:sldId id="299" r:id="rId37"/>
    <p:sldId id="300" r:id="rId38"/>
    <p:sldId id="306" r:id="rId39"/>
    <p:sldId id="273" r:id="rId40"/>
    <p:sldId id="275" r:id="rId41"/>
    <p:sldId id="276" r:id="rId42"/>
    <p:sldId id="277" r:id="rId43"/>
    <p:sldId id="279" r:id="rId44"/>
    <p:sldId id="296" r:id="rId45"/>
    <p:sldId id="295" r:id="rId46"/>
    <p:sldId id="309" r:id="rId4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AD57FFD-157D-B148-853C-4919EA60693C}">
          <p14:sldIdLst>
            <p14:sldId id="256"/>
            <p14:sldId id="257"/>
          </p14:sldIdLst>
        </p14:section>
        <p14:section name="연구개발 배경 및 중요성" id="{F4CCA44C-960B-8548-9113-A360CA69F32A}">
          <p14:sldIdLst>
            <p14:sldId id="258"/>
            <p14:sldId id="280"/>
            <p14:sldId id="281"/>
            <p14:sldId id="282"/>
            <p14:sldId id="261"/>
            <p14:sldId id="310"/>
            <p14:sldId id="283"/>
            <p14:sldId id="284"/>
            <p14:sldId id="265"/>
            <p14:sldId id="285"/>
            <p14:sldId id="286"/>
            <p14:sldId id="266"/>
            <p14:sldId id="292"/>
          </p14:sldIdLst>
        </p14:section>
        <p14:section name="연구개발 목표" id="{5064559B-F45B-104E-931E-45D6C360630A}">
          <p14:sldIdLst>
            <p14:sldId id="267"/>
            <p14:sldId id="268"/>
            <p14:sldId id="297"/>
            <p14:sldId id="287"/>
            <p14:sldId id="290"/>
            <p14:sldId id="291"/>
            <p14:sldId id="288"/>
            <p14:sldId id="289"/>
            <p14:sldId id="269"/>
            <p14:sldId id="270"/>
            <p14:sldId id="271"/>
            <p14:sldId id="272"/>
            <p14:sldId id="298"/>
            <p14:sldId id="302"/>
            <p14:sldId id="303"/>
            <p14:sldId id="304"/>
            <p14:sldId id="293"/>
            <p14:sldId id="294"/>
            <p14:sldId id="307"/>
            <p14:sldId id="305"/>
            <p14:sldId id="299"/>
            <p14:sldId id="300"/>
            <p14:sldId id="306"/>
            <p14:sldId id="273"/>
          </p14:sldIdLst>
        </p14:section>
        <p14:section name="활용 기자재 및 재료" id="{9C0FC04A-BBC4-834E-8FA2-55023719ACFC}">
          <p14:sldIdLst>
            <p14:sldId id="275"/>
          </p14:sldIdLst>
        </p14:section>
        <p14:section name="참여 연구원 현황 및 역할분담" id="{B4E73ACF-BE6D-2242-99C8-C26ED1C285C3}">
          <p14:sldIdLst>
            <p14:sldId id="276"/>
            <p14:sldId id="277"/>
          </p14:sldIdLst>
        </p14:section>
        <p14:section name="참고문헌" id="{45C12B38-7B48-6643-8011-8834DF1D17F0}">
          <p14:sldIdLst>
            <p14:sldId id="279"/>
            <p14:sldId id="296"/>
            <p14:sldId id="295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D4C94"/>
    <a:srgbClr val="DEEBF7"/>
    <a:srgbClr val="1A438D"/>
    <a:srgbClr val="FFFC00"/>
    <a:srgbClr val="7030A0"/>
    <a:srgbClr val="00B252"/>
    <a:srgbClr val="00B050"/>
    <a:srgbClr val="00B0F1"/>
    <a:srgbClr val="8CA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69"/>
    <p:restoredTop sz="91228"/>
  </p:normalViewPr>
  <p:slideViewPr>
    <p:cSldViewPr snapToGrid="0" snapToObjects="1">
      <p:cViewPr varScale="1">
        <p:scale>
          <a:sx n="104" d="100"/>
          <a:sy n="104" d="100"/>
        </p:scale>
        <p:origin x="1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7BB84-8C1B-C742-BA0E-1888AED76A01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A7AB-F359-214E-A163-62B241F598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24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925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66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52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5735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4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151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22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383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102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2742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325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5514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7568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747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92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7408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732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24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329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63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4228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19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729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809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5598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8853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188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525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6664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6468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3149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 dirty="0"/>
              <a:t>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 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685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94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6147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8640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470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208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731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83832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01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5867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공간적 </a:t>
            </a:r>
            <a:r>
              <a:rPr kumimoji="1" lang="ko-KR" altLang="en-US" dirty="0" err="1"/>
              <a:t>통행패턴과</a:t>
            </a:r>
            <a:r>
              <a:rPr kumimoji="1" lang="ko-KR" altLang="en-US" dirty="0"/>
              <a:t> 시간적 </a:t>
            </a:r>
            <a:r>
              <a:rPr kumimoji="1" lang="ko-KR" altLang="en-US" dirty="0" err="1"/>
              <a:t>통행패턴이</a:t>
            </a:r>
            <a:r>
              <a:rPr kumimoji="1" lang="ko-KR" altLang="en-US" dirty="0"/>
              <a:t> 무엇인지 간단하게 언급하고 넘어갈 것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516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302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656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396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이용자</a:t>
            </a:r>
            <a:r>
              <a:rPr kumimoji="1" lang="ko-KR" altLang="en-US" dirty="0"/>
              <a:t> 전체를 대상으로 한 패턴의 통합이 무엇인지 명확히 짚고 </a:t>
            </a:r>
            <a:r>
              <a:rPr kumimoji="1" lang="ko-KR" altLang="en-US" dirty="0" err="1"/>
              <a:t>넘어갈것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DA7AB-F359-214E-A163-62B241F598E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679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45651-1B38-B34D-B7ED-66D4725C2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16B87-AA0A-FF44-84A4-8FFB8E14E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80D46F-51B6-0848-9D4A-3F88D2F6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A6E06-3081-6242-8A86-69A52909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88057B-32AF-6B42-829E-4FD631C3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30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0793E-0BCA-4F47-BF7B-B0138A53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16EE7A-1804-7443-B0D8-7DC4096D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10650-BCD6-4A47-B579-155BC32D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AF23E-C935-3C43-A491-7E776291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5BE07-17E7-0F4D-A094-92D1EEEE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42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CE5D11-B434-CE40-B99E-82E0E2546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5938D9-A05F-3349-BA94-0EAB52020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A96A-8D72-2849-B637-129EA28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B47CB-9385-4F47-86B8-C6F4305C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1D9E6-3E09-6849-896F-26B70CE8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E5115-9455-B145-9F1D-987213F4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11581-455F-FB43-B80E-17C0A51B6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DC501-8BB0-2546-A3F3-B89A6919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E883D-9F0B-034B-88AB-33B26AF0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BCFB2-C5D9-D048-BA22-9CC38BA6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107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EC86D-EE74-6445-98C6-0DF7D69E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9301F0-6899-554E-BF9C-641C0D854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B04FC-53A2-F54D-9578-930A40BB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14D00-D912-754A-8699-E0A69A2E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E9361-BE7D-1F4A-8EDE-A7A6B311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436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E24E-CC90-E24F-8C08-8D167EC2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7108A-C773-7C4D-841F-D99C01B12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C6A21-B560-1444-90A1-30B32F55A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2BD4E-49A6-8649-8384-BC9FF7E2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9E0D28-4C19-564D-B445-225E9230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B80B4-0F8B-E94E-B9D4-54218A64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20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BBB72-7AB3-A545-A7AF-DE7997DA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A6DCC4-891E-E948-B8E9-0971B3E7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A4FE6-5C45-664E-9434-953331CF1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35034-277E-9242-991A-79D22DB1C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33CCFE-E238-9D4A-BE14-885AC8F9E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C8FBE0-7356-6146-BC60-75CB0524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63E17B-03E9-2443-BB24-3DDDDC24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B1998-EBA6-FC4B-874F-8F7D4359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498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692C0-9FB9-BD49-9619-CEED42C7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9ADF6-AD9D-E14C-B09D-8D84A334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CAA29-C933-9C49-AF99-903CD1DF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9CCE7-10FC-ED48-AC8B-9A6B78F0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39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CFAC14-481F-F545-B848-0A056917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9AF9B9-751D-DF4D-BDC3-82BACFAB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07BF5-435A-C847-B2ED-756A3307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935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8D79E-5679-1846-A6E6-3E97F7BD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0BAEF-8FDD-424D-9864-02F8F25A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2076B-791D-6F4A-9FB2-18742A45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798C55-328C-9A47-88E5-BC6C171A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D5E0D-E417-1749-B4E8-7C16966D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3B0B46-AECF-C74A-8B22-4D3FD8B7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015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85052-C517-4C43-A09F-BF1750BC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32641A-9A44-3B40-9628-1E860C998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3C7AE2-286F-F24B-ACB9-13E87C4C1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7CE58-A276-6D43-9052-3340FC8B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BF563-1863-3247-903B-14AB7E11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082876-383E-8040-A939-0EE20B99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94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5B3452-9B2C-5743-9AF0-F9CE0C3F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165B6-C61E-054C-9599-CAAF48F18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E4FA5-BAE0-9244-9DF8-F1C1309FD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6D33F-F431-A44C-9BAC-E59D254FDCCA}" type="datetimeFigureOut">
              <a:rPr kumimoji="1" lang="ko-Kore-KR" altLang="en-US" smtClean="0"/>
              <a:t>09/25/2020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12F0B-ACAA-1D4D-9DC2-50935BE08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54F23-1C39-1B4C-9624-D49E7CDEB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70BC4-7A11-5844-ACFF-1FA404738DF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650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4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4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4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4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4929A97F-5E81-A743-A46D-4D3045B72FAD}"/>
              </a:ext>
            </a:extLst>
          </p:cNvPr>
          <p:cNvSpPr/>
          <p:nvPr/>
        </p:nvSpPr>
        <p:spPr>
          <a:xfrm>
            <a:off x="7211894" y="1405591"/>
            <a:ext cx="1444808" cy="402107"/>
          </a:xfrm>
          <a:prstGeom prst="roundRect">
            <a:avLst>
              <a:gd name="adj" fmla="val 50000"/>
            </a:avLst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 descr="테이블, 앉아있는, 케이크이(가) 표시된 사진&#10;&#10;자동 생성된 설명">
            <a:extLst>
              <a:ext uri="{FF2B5EF4-FFF2-40B4-BE49-F238E27FC236}">
                <a16:creationId xmlns:a16="http://schemas.microsoft.com/office/drawing/2014/main" id="{5FFC2A18-8C7F-3748-87E6-BB7EF8F939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21219846">
            <a:off x="6262872" y="2411154"/>
            <a:ext cx="5929128" cy="4446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70A34-0676-0C40-A473-37CBC7A41E51}"/>
              </a:ext>
            </a:extLst>
          </p:cNvPr>
          <p:cNvSpPr txBox="1"/>
          <p:nvPr/>
        </p:nvSpPr>
        <p:spPr>
          <a:xfrm>
            <a:off x="370254" y="2113899"/>
            <a:ext cx="8499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빅데이터를 이용한</a:t>
            </a:r>
            <a:endParaRPr kumimoji="1" lang="en-US" altLang="ko-KR" sz="4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ko-KR" altLang="en-US" sz="4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관광객의 이동패턴 및 체류시간 분석</a:t>
            </a:r>
            <a:endParaRPr kumimoji="1" lang="en-US" altLang="ko-KR" sz="4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8CCA7-A41D-774A-8583-48A98A5B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r="16111"/>
          <a:stretch/>
        </p:blipFill>
        <p:spPr bwMode="auto">
          <a:xfrm>
            <a:off x="740509" y="5700983"/>
            <a:ext cx="2626469" cy="64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D657F74-AA29-2843-971A-73AC989EB2C3}"/>
              </a:ext>
            </a:extLst>
          </p:cNvPr>
          <p:cNvCxnSpPr>
            <a:cxnSpLocks/>
          </p:cNvCxnSpPr>
          <p:nvPr/>
        </p:nvCxnSpPr>
        <p:spPr>
          <a:xfrm>
            <a:off x="0" y="4135775"/>
            <a:ext cx="8659703" cy="0"/>
          </a:xfrm>
          <a:prstGeom prst="line">
            <a:avLst/>
          </a:prstGeom>
          <a:ln w="57150">
            <a:solidFill>
              <a:srgbClr val="00B0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087A9B-DDE0-C743-B391-CD5E3769A676}"/>
              </a:ext>
            </a:extLst>
          </p:cNvPr>
          <p:cNvSpPr txBox="1"/>
          <p:nvPr/>
        </p:nvSpPr>
        <p:spPr>
          <a:xfrm>
            <a:off x="301942" y="3566028"/>
            <a:ext cx="8506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8A8B8A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Analysis of Tourists Mobility Pattern and Residence Time Using Encrypted Public Transport Smart Card Big-Data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870019-AEE3-BA41-B8EC-E990662EC8E2}"/>
              </a:ext>
            </a:extLst>
          </p:cNvPr>
          <p:cNvGrpSpPr/>
          <p:nvPr/>
        </p:nvGrpSpPr>
        <p:grpSpPr>
          <a:xfrm>
            <a:off x="3875931" y="5744517"/>
            <a:ext cx="2358418" cy="631306"/>
            <a:chOff x="4143982" y="5710050"/>
            <a:chExt cx="2358418" cy="6313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E9CE3-B587-4B4C-8B8C-5BE45D5AB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4508" t="7774" r="17164" b="36912"/>
            <a:stretch/>
          </p:blipFill>
          <p:spPr>
            <a:xfrm>
              <a:off x="4143982" y="5710050"/>
              <a:ext cx="774792" cy="6313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2DA41-8257-A246-A65E-EB08F7B0C7D3}"/>
                </a:ext>
              </a:extLst>
            </p:cNvPr>
            <p:cNvSpPr txBox="1"/>
            <p:nvPr/>
          </p:nvSpPr>
          <p:spPr>
            <a:xfrm>
              <a:off x="4885233" y="5722750"/>
              <a:ext cx="16171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돌코롬</a:t>
              </a:r>
              <a:r>
                <a:rPr kumimoji="1" lang="ko-KR" altLang="en-US" sz="12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혼 </a:t>
              </a:r>
              <a:r>
                <a:rPr kumimoji="1" lang="en-US" altLang="ko-KR" sz="12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A+</a:t>
              </a:r>
              <a:endParaRPr kumimoji="1" lang="en-US" altLang="ko-Kore-KR" sz="12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r>
                <a:rPr kumimoji="1" lang="en-US" altLang="ko-KR" sz="900" dirty="0">
                  <a:solidFill>
                    <a:srgbClr val="2D4C94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Capstone Design Project</a:t>
              </a:r>
            </a:p>
            <a:p>
              <a:r>
                <a:rPr kumimoji="1" lang="en-US" altLang="ko-KR" sz="9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Abtjade</a:t>
              </a:r>
              <a:r>
                <a:rPr kumimoji="1" lang="en-US" altLang="ko-KR" sz="9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and </a:t>
              </a:r>
              <a:r>
                <a:rPr kumimoji="1" lang="en-US" altLang="ko-KR" sz="9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Hoonisone</a:t>
              </a:r>
              <a:endParaRPr kumimoji="1" lang="ko-Kore-KR" altLang="en-US" sz="9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F9EC63-D0BF-0142-AD2A-87B79B48FE7A}"/>
              </a:ext>
            </a:extLst>
          </p:cNvPr>
          <p:cNvSpPr txBox="1"/>
          <p:nvPr/>
        </p:nvSpPr>
        <p:spPr>
          <a:xfrm>
            <a:off x="890263" y="4288823"/>
            <a:ext cx="470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컴퓨터교육과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kumimoji="1"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6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강민주･한명훈</a:t>
            </a:r>
            <a:endParaRPr kumimoji="1" lang="en-US" altLang="ko-KR" sz="1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 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지도교수</a:t>
            </a:r>
            <a:r>
              <a:rPr kumimoji="1"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6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김성백</a:t>
            </a:r>
            <a:endParaRPr kumimoji="1" lang="ko-Kore-KR" altLang="en-US" sz="1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1F04A0-ACBD-DB4F-A0E2-C47BE2FBE94A}"/>
              </a:ext>
            </a:extLst>
          </p:cNvPr>
          <p:cNvSpPr/>
          <p:nvPr/>
        </p:nvSpPr>
        <p:spPr>
          <a:xfrm>
            <a:off x="-2871" y="1407588"/>
            <a:ext cx="8412353" cy="400110"/>
          </a:xfrm>
          <a:prstGeom prst="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AD2F-5FE2-9D40-B093-BDF45ADB1401}"/>
              </a:ext>
            </a:extLst>
          </p:cNvPr>
          <p:cNvSpPr txBox="1"/>
          <p:nvPr/>
        </p:nvSpPr>
        <p:spPr>
          <a:xfrm>
            <a:off x="360107" y="1420288"/>
            <a:ext cx="731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컴퓨터교육과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SW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융합캡스톤디자인 제안 발표회</a:t>
            </a:r>
            <a:endParaRPr kumimoji="1" lang="ko-Kore-KR" altLang="en-US" sz="2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8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99D39E-5E40-3243-9C0F-0DDFAD1F1906}"/>
              </a:ext>
            </a:extLst>
          </p:cNvPr>
          <p:cNvSpPr/>
          <p:nvPr/>
        </p:nvSpPr>
        <p:spPr>
          <a:xfrm>
            <a:off x="0" y="3875962"/>
            <a:ext cx="12192000" cy="914400"/>
          </a:xfrm>
          <a:prstGeom prst="rect">
            <a:avLst/>
          </a:prstGeom>
          <a:solidFill>
            <a:srgbClr val="00B0F1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B0F0"/>
              </a:solidFill>
            </a:endParaRPr>
          </a:p>
        </p:txBody>
      </p:sp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6514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선행 연구개발의 문제점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kumimoji="1" lang="ko-KR" altLang="en-US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 분야 활용 관점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lang="ko-Kore-KR" altLang="en-US" sz="20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287A0-AC5D-CB4B-A99A-5CD5E0214A3C}"/>
              </a:ext>
            </a:extLst>
          </p:cNvPr>
          <p:cNvSpPr/>
          <p:nvPr/>
        </p:nvSpPr>
        <p:spPr>
          <a:xfrm>
            <a:off x="1301462" y="2859639"/>
            <a:ext cx="5368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000" dirty="0"/>
              <a:t>➔ 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전체 이용자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공간적 통행패턴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통합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사례 부족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91BA12-AE5D-0C44-85AE-D18F2BA1CBFE}"/>
              </a:ext>
            </a:extLst>
          </p:cNvPr>
          <p:cNvSpPr/>
          <p:nvPr/>
        </p:nvSpPr>
        <p:spPr>
          <a:xfrm>
            <a:off x="1301462" y="2362995"/>
            <a:ext cx="72442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000" dirty="0"/>
              <a:t>➔</a:t>
            </a:r>
            <a:r>
              <a:rPr lang="en-US" altLang="en-US" sz="2000" dirty="0"/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스마트카드 데이터의 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이용자 중심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공간적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통행 패턴</a:t>
            </a:r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 부족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62FF3F-E4F8-6A49-82F4-5E48362A4243}"/>
              </a:ext>
            </a:extLst>
          </p:cNvPr>
          <p:cNvSpPr/>
          <p:nvPr/>
        </p:nvSpPr>
        <p:spPr>
          <a:xfrm>
            <a:off x="3689592" y="4168357"/>
            <a:ext cx="672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다양한 분야에서 </a:t>
            </a:r>
            <a:r>
              <a:rPr lang="en-US" altLang="ko-Kore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“</a:t>
            </a:r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중심의 공간적 통행 패턴</a:t>
            </a:r>
            <a:r>
              <a:rPr lang="en-US" altLang="ko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”</a:t>
            </a:r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분석 및 통합</a:t>
            </a:r>
            <a:endParaRPr lang="ko-Kore-KR" altLang="en-US" sz="20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6" name="그래픽 5" descr="완료됨">
            <a:extLst>
              <a:ext uri="{FF2B5EF4-FFF2-40B4-BE49-F238E27FC236}">
                <a16:creationId xmlns:a16="http://schemas.microsoft.com/office/drawing/2014/main" id="{79DF51F4-B946-E74F-816E-64EE85CBC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5192" y="3875962"/>
            <a:ext cx="914400" cy="914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C4AE66-50E0-4332-816D-31FB3185BF5F}"/>
              </a:ext>
            </a:extLst>
          </p:cNvPr>
          <p:cNvSpPr/>
          <p:nvPr/>
        </p:nvSpPr>
        <p:spPr>
          <a:xfrm>
            <a:off x="1301462" y="1869368"/>
            <a:ext cx="6266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000" dirty="0"/>
              <a:t>➔</a:t>
            </a:r>
            <a:r>
              <a:rPr lang="en-US" altLang="en-US" sz="2000" dirty="0"/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스마트카드 데이터의 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교통 분야 활용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목적에 </a:t>
            </a:r>
            <a:r>
              <a:rPr kumimoji="1" lang="ko-KR" altLang="en-US" sz="20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치중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한 분석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01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662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과제의 필요성 및 중요성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BA9D28-3134-C64F-81FA-5FCA3ACFF5B4}"/>
              </a:ext>
            </a:extLst>
          </p:cNvPr>
          <p:cNvSpPr/>
          <p:nvPr/>
        </p:nvSpPr>
        <p:spPr>
          <a:xfrm>
            <a:off x="1301462" y="2005452"/>
            <a:ext cx="56124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 측면의 가치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7C4B2-0070-9941-BBB5-77E9E0D8DFED}"/>
              </a:ext>
            </a:extLst>
          </p:cNvPr>
          <p:cNvSpPr/>
          <p:nvPr/>
        </p:nvSpPr>
        <p:spPr>
          <a:xfrm>
            <a:off x="1301462" y="2665340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다양한 공공부분의 정책 기초자료로 활용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050" name="Picture 2" descr="이도~아라동 '중앙차로제' 첫날, 출근시간 교통대란...왜? - 헤드라인제주">
            <a:extLst>
              <a:ext uri="{FF2B5EF4-FFF2-40B4-BE49-F238E27FC236}">
                <a16:creationId xmlns:a16="http://schemas.microsoft.com/office/drawing/2014/main" id="{DE1E7949-D374-4E43-92B7-6FD335C7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40" y="3263672"/>
            <a:ext cx="3656576" cy="23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E4BEA2-CA18-5944-8575-256F346698C5}"/>
              </a:ext>
            </a:extLst>
          </p:cNvPr>
          <p:cNvSpPr/>
          <p:nvPr/>
        </p:nvSpPr>
        <p:spPr>
          <a:xfrm>
            <a:off x="2649013" y="5589646"/>
            <a:ext cx="1635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 </a:t>
            </a:r>
            <a:r>
              <a:rPr lang="ko-KR" altLang="en-US" sz="1200" dirty="0"/>
              <a:t>버스 노선 개편</a:t>
            </a:r>
            <a:endParaRPr lang="ko-Kore-KR" altLang="en-US" sz="1200" dirty="0"/>
          </a:p>
        </p:txBody>
      </p:sp>
      <p:pic>
        <p:nvPicPr>
          <p:cNvPr id="2052" name="Picture 4" descr="재미있는 교통통계(상세)">
            <a:extLst>
              <a:ext uri="{FF2B5EF4-FFF2-40B4-BE49-F238E27FC236}">
                <a16:creationId xmlns:a16="http://schemas.microsoft.com/office/drawing/2014/main" id="{7C453663-A7FF-9E4B-87D4-78D697F28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1"/>
          <a:stretch/>
        </p:blipFill>
        <p:spPr bwMode="auto">
          <a:xfrm>
            <a:off x="6472204" y="3201665"/>
            <a:ext cx="2915664" cy="22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재미있는 교통통계(상세)">
            <a:extLst>
              <a:ext uri="{FF2B5EF4-FFF2-40B4-BE49-F238E27FC236}">
                <a16:creationId xmlns:a16="http://schemas.microsoft.com/office/drawing/2014/main" id="{CB3F9FB6-2FFA-9F42-9E14-3F3698DBE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81"/>
          <a:stretch/>
        </p:blipFill>
        <p:spPr bwMode="auto">
          <a:xfrm>
            <a:off x="7505083" y="3992606"/>
            <a:ext cx="2694864" cy="173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CA7D26-1D87-214D-8CBB-53522908C214}"/>
              </a:ext>
            </a:extLst>
          </p:cNvPr>
          <p:cNvSpPr/>
          <p:nvPr/>
        </p:nvSpPr>
        <p:spPr>
          <a:xfrm>
            <a:off x="7136931" y="5728145"/>
            <a:ext cx="2250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 </a:t>
            </a:r>
            <a:r>
              <a:rPr lang="ko-KR" altLang="en-US" sz="1200" dirty="0"/>
              <a:t>대중교통 이용 수요조사</a:t>
            </a:r>
            <a:endParaRPr lang="ko-Kore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4640CA-15E8-5D43-A081-3E7A58B24FE1}"/>
              </a:ext>
            </a:extLst>
          </p:cNvPr>
          <p:cNvSpPr/>
          <p:nvPr/>
        </p:nvSpPr>
        <p:spPr>
          <a:xfrm rot="20497544">
            <a:off x="4466120" y="5175854"/>
            <a:ext cx="1282661" cy="420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실효성</a:t>
            </a:r>
            <a:r>
              <a:rPr kumimoji="1" lang="ko-KR" altLang="en-US" sz="1400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입증</a:t>
            </a:r>
            <a:endParaRPr kumimoji="1" lang="ko-Kore-KR" altLang="en-US" sz="1400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A4E8E0-D546-CE47-ACA5-7266A851097E}"/>
              </a:ext>
            </a:extLst>
          </p:cNvPr>
          <p:cNvSpPr/>
          <p:nvPr/>
        </p:nvSpPr>
        <p:spPr>
          <a:xfrm rot="20497544">
            <a:off x="9421474" y="5231831"/>
            <a:ext cx="1282661" cy="420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실효성</a:t>
            </a:r>
            <a:r>
              <a:rPr kumimoji="1" lang="ko-KR" altLang="en-US" sz="1400" dirty="0">
                <a:solidFill>
                  <a:srgbClr val="FF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입증</a:t>
            </a:r>
            <a:endParaRPr kumimoji="1" lang="ko-Kore-KR" altLang="en-US" sz="1400" dirty="0">
              <a:solidFill>
                <a:srgbClr val="FF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B30C2-3B5C-8F40-8BDC-67EBAEA2B03A}"/>
              </a:ext>
            </a:extLst>
          </p:cNvPr>
          <p:cNvSpPr/>
          <p:nvPr/>
        </p:nvSpPr>
        <p:spPr>
          <a:xfrm>
            <a:off x="7331661" y="6515544"/>
            <a:ext cx="48505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교통카드 이용자 승차 및 하차 정보를 이용한 버스 </a:t>
            </a:r>
            <a:r>
              <a:rPr lang="ko-KR" altLang="en-US" sz="105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노선별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정류장 정보 생성 연구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358306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662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과제의 필요성 및 중요성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BA9D28-3134-C64F-81FA-5FCA3ACFF5B4}"/>
              </a:ext>
            </a:extLst>
          </p:cNvPr>
          <p:cNvSpPr/>
          <p:nvPr/>
        </p:nvSpPr>
        <p:spPr>
          <a:xfrm>
            <a:off x="1301462" y="2005452"/>
            <a:ext cx="666079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활용 산업분야의 확장 필요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7C4B2-0070-9941-BBB5-77E9E0D8DFED}"/>
              </a:ext>
            </a:extLst>
          </p:cNvPr>
          <p:cNvSpPr/>
          <p:nvPr/>
        </p:nvSpPr>
        <p:spPr>
          <a:xfrm>
            <a:off x="1301462" y="2665340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대중교통 스마트카드 빅데이터에 대해서 다각적인 측면에서의 분석 및 활용 방안 필요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82D20A-F5C4-0C46-A938-30A4EA990D4C}"/>
              </a:ext>
            </a:extLst>
          </p:cNvPr>
          <p:cNvSpPr/>
          <p:nvPr/>
        </p:nvSpPr>
        <p:spPr>
          <a:xfrm>
            <a:off x="1301462" y="3003894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특히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제주와 같은 관광 중심의 도시는 일시적 방문 특성을 갖는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관광객도 고려한 분석 연구 필요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B2F02-6AA7-6142-984F-F840F9F7E446}"/>
              </a:ext>
            </a:extLst>
          </p:cNvPr>
          <p:cNvSpPr/>
          <p:nvPr/>
        </p:nvSpPr>
        <p:spPr>
          <a:xfrm>
            <a:off x="5594000" y="6518953"/>
            <a:ext cx="65537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암호화된 대중교통 교통카드 빅데이터에서의 관광객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O-D </a:t>
            </a:r>
            <a:r>
              <a:rPr lang="ko-KR" altLang="en-US" sz="105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통행패턴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추출 알고리즘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관광도시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제주에의 적용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(2020)</a:t>
            </a:r>
          </a:p>
        </p:txBody>
      </p:sp>
      <p:pic>
        <p:nvPicPr>
          <p:cNvPr id="3074" name="Picture 2" descr="How smart cities are leading the way to smart tourism | Hotel Management">
            <a:extLst>
              <a:ext uri="{FF2B5EF4-FFF2-40B4-BE49-F238E27FC236}">
                <a16:creationId xmlns:a16="http://schemas.microsoft.com/office/drawing/2014/main" id="{D72928A2-5515-4945-AAB3-B4AE0913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54" y="3740235"/>
            <a:ext cx="3795177" cy="204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F71E7-D06C-A54D-A36D-2AAB0FB7B82D}"/>
              </a:ext>
            </a:extLst>
          </p:cNvPr>
          <p:cNvSpPr/>
          <p:nvPr/>
        </p:nvSpPr>
        <p:spPr>
          <a:xfrm>
            <a:off x="6213431" y="5505614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 </a:t>
            </a:r>
            <a:r>
              <a:rPr lang="ko-KR" altLang="en-US" sz="1200" dirty="0"/>
              <a:t>스마트 관광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59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662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과제의 필요성 및 중요성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BA9D28-3134-C64F-81FA-5FCA3ACFF5B4}"/>
              </a:ext>
            </a:extLst>
          </p:cNvPr>
          <p:cNvSpPr/>
          <p:nvPr/>
        </p:nvSpPr>
        <p:spPr>
          <a:xfrm>
            <a:off x="1301462" y="2005452"/>
            <a:ext cx="561243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기존 연구의 한계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7C4B2-0070-9941-BBB5-77E9E0D8DFED}"/>
              </a:ext>
            </a:extLst>
          </p:cNvPr>
          <p:cNvSpPr/>
          <p:nvPr/>
        </p:nvSpPr>
        <p:spPr>
          <a:xfrm>
            <a:off x="1301462" y="2665340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/>
              <a:t> </a:t>
            </a:r>
            <a:r>
              <a:rPr lang="ko-KR" altLang="en-US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교통관련 활용을 목적으로 한 분석에 치중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82D20A-F5C4-0C46-A938-30A4EA990D4C}"/>
              </a:ext>
            </a:extLst>
          </p:cNvPr>
          <p:cNvSpPr/>
          <p:nvPr/>
        </p:nvSpPr>
        <p:spPr>
          <a:xfrm>
            <a:off x="1301462" y="3003894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/>
              <a:t> </a:t>
            </a:r>
            <a:r>
              <a:rPr lang="ko-KR" altLang="en-US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중심의 이동 패턴 분석 및 통합 사례 부족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B2F02-6AA7-6142-984F-F840F9F7E446}"/>
              </a:ext>
            </a:extLst>
          </p:cNvPr>
          <p:cNvSpPr/>
          <p:nvPr/>
        </p:nvSpPr>
        <p:spPr>
          <a:xfrm>
            <a:off x="5594000" y="6518953"/>
            <a:ext cx="65537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암호화된 대중교통 교통카드 빅데이터에서의 관광객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O-D </a:t>
            </a:r>
            <a:r>
              <a:rPr lang="ko-KR" altLang="en-US" sz="105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통행패턴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추출 알고리즘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관광도시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제주에의 적용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(2020)</a:t>
            </a:r>
          </a:p>
        </p:txBody>
      </p:sp>
    </p:spTree>
    <p:extLst>
      <p:ext uri="{BB962C8B-B14F-4D97-AF65-F5344CB8AC3E}">
        <p14:creationId xmlns:p14="http://schemas.microsoft.com/office/powerpoint/2010/main" val="35077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032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라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기대효과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21B1F-0F7B-2B49-B4B0-111654680404}"/>
              </a:ext>
            </a:extLst>
          </p:cNvPr>
          <p:cNvSpPr txBox="1"/>
          <p:nvPr/>
        </p:nvSpPr>
        <p:spPr>
          <a:xfrm>
            <a:off x="5593028" y="5637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0DA675-1267-2F4F-82AD-2EFD1414633C}"/>
              </a:ext>
            </a:extLst>
          </p:cNvPr>
          <p:cNvSpPr/>
          <p:nvPr/>
        </p:nvSpPr>
        <p:spPr>
          <a:xfrm>
            <a:off x="1301462" y="2005452"/>
            <a:ext cx="32624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관광산업에서의 적극적 활용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56CE1-1795-4149-B07A-C44BB090CE92}"/>
              </a:ext>
            </a:extLst>
          </p:cNvPr>
          <p:cNvSpPr/>
          <p:nvPr/>
        </p:nvSpPr>
        <p:spPr>
          <a:xfrm>
            <a:off x="1301462" y="2665340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관광산업의 새로운 가치 창출을 위한 </a:t>
            </a:r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 요구의 다각적 분석 필요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9B339-D6CC-7047-85CF-217BC1222D74}"/>
              </a:ext>
            </a:extLst>
          </p:cNvPr>
          <p:cNvSpPr/>
          <p:nvPr/>
        </p:nvSpPr>
        <p:spPr>
          <a:xfrm>
            <a:off x="1301462" y="3003894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버스와 같은 대중교통을 통행수단으로 채택한 관광객을 겨냥한 관광 흐름 분석 연구 </a:t>
            </a:r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부재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22D7E2-CF5C-2845-A729-950389CBFF64}"/>
              </a:ext>
            </a:extLst>
          </p:cNvPr>
          <p:cNvSpPr/>
          <p:nvPr/>
        </p:nvSpPr>
        <p:spPr>
          <a:xfrm>
            <a:off x="1789673" y="4266005"/>
            <a:ext cx="2808515" cy="6662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관광객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</a:rPr>
              <a:t>군집별</a:t>
            </a:r>
            <a:r>
              <a:rPr kumimoji="1" lang="ko-KR" altLang="en-US" dirty="0">
                <a:solidFill>
                  <a:schemeClr val="tx1"/>
                </a:solidFill>
              </a:rPr>
              <a:t> 체류시간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C9FB9C7-74EE-7A47-9A36-239F976A40C8}"/>
              </a:ext>
            </a:extLst>
          </p:cNvPr>
          <p:cNvSpPr/>
          <p:nvPr/>
        </p:nvSpPr>
        <p:spPr>
          <a:xfrm>
            <a:off x="2133597" y="4805903"/>
            <a:ext cx="2024743" cy="6662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관광객</a:t>
            </a:r>
            <a:r>
              <a:rPr kumimoji="1" lang="ko-KR" altLang="en-US" dirty="0">
                <a:solidFill>
                  <a:schemeClr val="tx1"/>
                </a:solidFill>
              </a:rPr>
              <a:t> 이동패턴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2E54822-A498-8245-BD54-8095CF11FE69}"/>
              </a:ext>
            </a:extLst>
          </p:cNvPr>
          <p:cNvSpPr/>
          <p:nvPr/>
        </p:nvSpPr>
        <p:spPr>
          <a:xfrm>
            <a:off x="1358534" y="3793532"/>
            <a:ext cx="3500845" cy="202831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666889-BEE7-D445-B7DB-1F77D5927713}"/>
              </a:ext>
            </a:extLst>
          </p:cNvPr>
          <p:cNvSpPr/>
          <p:nvPr/>
        </p:nvSpPr>
        <p:spPr>
          <a:xfrm>
            <a:off x="2440243" y="5873506"/>
            <a:ext cx="13324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공간적</a:t>
            </a:r>
            <a:r>
              <a:rPr lang="ko-KR" altLang="en-US" sz="1200" b="1" dirty="0"/>
              <a:t> 통행 패턴</a:t>
            </a:r>
            <a:endParaRPr lang="ko-Kore-KR" altLang="en-US" sz="12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031F6E7-B158-8243-93DD-BFBF1A34D975}"/>
              </a:ext>
            </a:extLst>
          </p:cNvPr>
          <p:cNvSpPr/>
          <p:nvPr/>
        </p:nvSpPr>
        <p:spPr>
          <a:xfrm>
            <a:off x="5111925" y="4020323"/>
            <a:ext cx="1548643" cy="7855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4EE0D10-296D-4B4F-B18E-5F68E8C4C4BB}"/>
              </a:ext>
            </a:extLst>
          </p:cNvPr>
          <p:cNvSpPr/>
          <p:nvPr/>
        </p:nvSpPr>
        <p:spPr>
          <a:xfrm>
            <a:off x="5332077" y="4161787"/>
            <a:ext cx="1171521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7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700" dirty="0">
                <a:solidFill>
                  <a:schemeClr val="tx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tx1"/>
                </a:solidFill>
              </a:rPr>
              <a:t>군집별</a:t>
            </a:r>
            <a:r>
              <a:rPr kumimoji="1" lang="ko-KR" altLang="en-US" sz="700" dirty="0">
                <a:solidFill>
                  <a:schemeClr val="tx1"/>
                </a:solidFill>
              </a:rPr>
              <a:t> 체류시간</a:t>
            </a:r>
            <a:endParaRPr kumimoji="1" lang="ko-Kore-KR" altLang="en-US" sz="7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9F164E5-B000-1540-851A-0A36818D38DB}"/>
              </a:ext>
            </a:extLst>
          </p:cNvPr>
          <p:cNvSpPr/>
          <p:nvPr/>
        </p:nvSpPr>
        <p:spPr>
          <a:xfrm>
            <a:off x="5371265" y="4434609"/>
            <a:ext cx="1068800" cy="2339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900" dirty="0">
                <a:solidFill>
                  <a:schemeClr val="tx1"/>
                </a:solidFill>
              </a:rPr>
              <a:t> 이동패턴</a:t>
            </a:r>
            <a:endParaRPr kumimoji="1" lang="ko-Kore-KR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F8BF953-E126-5C4D-A601-FEBDD10ADC5A}"/>
              </a:ext>
            </a:extLst>
          </p:cNvPr>
          <p:cNvSpPr/>
          <p:nvPr/>
        </p:nvSpPr>
        <p:spPr>
          <a:xfrm>
            <a:off x="5886246" y="4750983"/>
            <a:ext cx="1548643" cy="7855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B2EFED1-65F9-944A-9B3D-9B8874D83772}"/>
              </a:ext>
            </a:extLst>
          </p:cNvPr>
          <p:cNvSpPr/>
          <p:nvPr/>
        </p:nvSpPr>
        <p:spPr>
          <a:xfrm>
            <a:off x="6106398" y="4892447"/>
            <a:ext cx="1171521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7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700" dirty="0">
                <a:solidFill>
                  <a:schemeClr val="tx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tx1"/>
                </a:solidFill>
              </a:rPr>
              <a:t>군집별</a:t>
            </a:r>
            <a:r>
              <a:rPr kumimoji="1" lang="ko-KR" altLang="en-US" sz="700" dirty="0">
                <a:solidFill>
                  <a:schemeClr val="tx1"/>
                </a:solidFill>
              </a:rPr>
              <a:t> 체류시간</a:t>
            </a:r>
            <a:endParaRPr kumimoji="1" lang="ko-Kore-KR" altLang="en-US" sz="7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6CD0F1C-FCBB-F847-AB01-3B1B6009796A}"/>
              </a:ext>
            </a:extLst>
          </p:cNvPr>
          <p:cNvSpPr/>
          <p:nvPr/>
        </p:nvSpPr>
        <p:spPr>
          <a:xfrm>
            <a:off x="6145586" y="5165269"/>
            <a:ext cx="1068800" cy="2339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900" dirty="0">
                <a:solidFill>
                  <a:schemeClr val="tx1"/>
                </a:solidFill>
              </a:rPr>
              <a:t> 이동패턴</a:t>
            </a:r>
            <a:endParaRPr kumimoji="1" lang="ko-Kore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FFE2DB0-2D9D-694E-BE9D-093EBA8787E4}"/>
              </a:ext>
            </a:extLst>
          </p:cNvPr>
          <p:cNvSpPr/>
          <p:nvPr/>
        </p:nvSpPr>
        <p:spPr>
          <a:xfrm>
            <a:off x="6440064" y="4212599"/>
            <a:ext cx="1548643" cy="7855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7277676-6A65-AD46-8960-8F09C4A1DED1}"/>
              </a:ext>
            </a:extLst>
          </p:cNvPr>
          <p:cNvSpPr/>
          <p:nvPr/>
        </p:nvSpPr>
        <p:spPr>
          <a:xfrm>
            <a:off x="6660216" y="4354063"/>
            <a:ext cx="1171521" cy="3693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7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700" dirty="0">
                <a:solidFill>
                  <a:schemeClr val="tx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tx1"/>
                </a:solidFill>
              </a:rPr>
              <a:t>군집별</a:t>
            </a:r>
            <a:r>
              <a:rPr kumimoji="1" lang="ko-KR" altLang="en-US" sz="700" dirty="0">
                <a:solidFill>
                  <a:schemeClr val="tx1"/>
                </a:solidFill>
              </a:rPr>
              <a:t> 체류시간</a:t>
            </a:r>
            <a:endParaRPr kumimoji="1" lang="ko-Kore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296658CC-CF73-9541-B64A-37C4940E16F7}"/>
              </a:ext>
            </a:extLst>
          </p:cNvPr>
          <p:cNvSpPr/>
          <p:nvPr/>
        </p:nvSpPr>
        <p:spPr>
          <a:xfrm>
            <a:off x="6699404" y="4626885"/>
            <a:ext cx="1068800" cy="2339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dirty="0">
                <a:solidFill>
                  <a:schemeClr val="tx1"/>
                </a:solidFill>
              </a:rPr>
              <a:t>관광객</a:t>
            </a:r>
            <a:r>
              <a:rPr kumimoji="1" lang="ko-KR" altLang="en-US" sz="900" dirty="0">
                <a:solidFill>
                  <a:schemeClr val="tx1"/>
                </a:solidFill>
              </a:rPr>
              <a:t> 이동패턴</a:t>
            </a:r>
            <a:endParaRPr kumimoji="1" lang="ko-Kore-KR" altLang="en-US" sz="9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7B07D9-C03A-7C47-A221-FCB0FC20B456}"/>
              </a:ext>
            </a:extLst>
          </p:cNvPr>
          <p:cNvSpPr/>
          <p:nvPr/>
        </p:nvSpPr>
        <p:spPr>
          <a:xfrm>
            <a:off x="5759430" y="5873506"/>
            <a:ext cx="1675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공간적</a:t>
            </a:r>
            <a:r>
              <a:rPr lang="ko-KR" altLang="en-US" sz="1200" b="1" dirty="0"/>
              <a:t> 통행 패턴 통합</a:t>
            </a:r>
            <a:endParaRPr lang="ko-Kore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D0CBD-D004-C44F-8D77-E64838D09BDC}"/>
              </a:ext>
            </a:extLst>
          </p:cNvPr>
          <p:cNvSpPr txBox="1"/>
          <p:nvPr/>
        </p:nvSpPr>
        <p:spPr>
          <a:xfrm>
            <a:off x="8143543" y="4545163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00B0F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관광산업에서 개발 자료로 활용</a:t>
            </a:r>
            <a:endParaRPr kumimoji="1" lang="ko-Kore-KR" altLang="en-US" dirty="0">
              <a:solidFill>
                <a:srgbClr val="00B0F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08CBF1-3BC3-FA48-BB52-EE5F5AABD30B}"/>
              </a:ext>
            </a:extLst>
          </p:cNvPr>
          <p:cNvSpPr/>
          <p:nvPr/>
        </p:nvSpPr>
        <p:spPr>
          <a:xfrm>
            <a:off x="4212848" y="619559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  </a:t>
            </a:r>
            <a:r>
              <a:rPr lang="ko-KR" altLang="en-US" sz="1200" dirty="0"/>
              <a:t>기대효과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513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032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라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기대효과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0DA675-1267-2F4F-82AD-2EFD1414633C}"/>
              </a:ext>
            </a:extLst>
          </p:cNvPr>
          <p:cNvSpPr/>
          <p:nvPr/>
        </p:nvSpPr>
        <p:spPr>
          <a:xfrm>
            <a:off x="1301462" y="2005452"/>
            <a:ext cx="68547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버스 노선 개편 기초 자료로서의 활용 등 교통분야에서의 활용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56CE1-1795-4149-B07A-C44BB090CE92}"/>
              </a:ext>
            </a:extLst>
          </p:cNvPr>
          <p:cNvSpPr/>
          <p:nvPr/>
        </p:nvSpPr>
        <p:spPr>
          <a:xfrm>
            <a:off x="1301462" y="2665340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 dirty="0"/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버스 노선 개편의 기초 자료로서 활용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9B339-D6CC-7047-85CF-217BC1222D74}"/>
              </a:ext>
            </a:extLst>
          </p:cNvPr>
          <p:cNvSpPr/>
          <p:nvPr/>
        </p:nvSpPr>
        <p:spPr>
          <a:xfrm>
            <a:off x="1301462" y="3003894"/>
            <a:ext cx="982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 ➔</a:t>
            </a:r>
            <a:r>
              <a:rPr lang="ko-KR" altLang="en-US" dirty="0"/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관광객이 선호하는 노선이나 체류 밀집도가 높은 지역의 노선 개편 시 좋은 활용 자료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3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032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최종목표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907F3E-8F59-B443-9A87-37E29CC0EDA3}"/>
              </a:ext>
            </a:extLst>
          </p:cNvPr>
          <p:cNvSpPr/>
          <p:nvPr/>
        </p:nvSpPr>
        <p:spPr>
          <a:xfrm>
            <a:off x="1460484" y="2664224"/>
            <a:ext cx="10047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</a:t>
            </a:r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상품 및 관광관련 노선 개편을 위한 자료로써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관광객 이동 패턴</a:t>
            </a:r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및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체류시간</a:t>
            </a:r>
            <a:r>
              <a:rPr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정보 분석</a:t>
            </a:r>
            <a:endParaRPr lang="ko-Kore-KR" altLang="en-US" sz="20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D20330AB-FBC9-C042-8AC1-DBF0E21C0816}"/>
              </a:ext>
            </a:extLst>
          </p:cNvPr>
          <p:cNvCxnSpPr/>
          <p:nvPr/>
        </p:nvCxnSpPr>
        <p:spPr>
          <a:xfrm>
            <a:off x="1460484" y="3064334"/>
            <a:ext cx="34598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CF2A12-5546-0C4C-8993-B0B55785A27E}"/>
              </a:ext>
            </a:extLst>
          </p:cNvPr>
          <p:cNvSpPr/>
          <p:nvPr/>
        </p:nvSpPr>
        <p:spPr>
          <a:xfrm>
            <a:off x="1991986" y="3137683"/>
            <a:ext cx="228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400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활용 산업분야의 확장</a:t>
            </a:r>
            <a:endParaRPr lang="ko-Kore-KR" altLang="en-US" sz="1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B815401-385A-0242-BC1E-23324919DBF8}"/>
              </a:ext>
            </a:extLst>
          </p:cNvPr>
          <p:cNvCxnSpPr>
            <a:cxnSpLocks/>
          </p:cNvCxnSpPr>
          <p:nvPr/>
        </p:nvCxnSpPr>
        <p:spPr>
          <a:xfrm>
            <a:off x="6620313" y="3064334"/>
            <a:ext cx="423827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5E0DB-1844-2F4B-8F08-FDB81C337FDB}"/>
              </a:ext>
            </a:extLst>
          </p:cNvPr>
          <p:cNvSpPr/>
          <p:nvPr/>
        </p:nvSpPr>
        <p:spPr>
          <a:xfrm>
            <a:off x="6705499" y="3137683"/>
            <a:ext cx="4140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400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공간적 통행 패턴 연구를 통한 기존 연구의 한계점 극복</a:t>
            </a:r>
            <a:endParaRPr lang="ko-Kore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EC454E-B4F2-B148-A68F-6DE25574C1C2}"/>
              </a:ext>
            </a:extLst>
          </p:cNvPr>
          <p:cNvSpPr/>
          <p:nvPr/>
        </p:nvSpPr>
        <p:spPr>
          <a:xfrm>
            <a:off x="1261520" y="3028323"/>
            <a:ext cx="1024647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 descr="테이블, 앉아있는, 케이크이(가) 표시된 사진&#10;&#10;자동 생성된 설명">
            <a:extLst>
              <a:ext uri="{FF2B5EF4-FFF2-40B4-BE49-F238E27FC236}">
                <a16:creationId xmlns:a16="http://schemas.microsoft.com/office/drawing/2014/main" id="{4603B03F-2CEE-474F-9899-E3F3AD3C4C0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 rot="21219846">
            <a:off x="6861808" y="3448672"/>
            <a:ext cx="5024603" cy="37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4777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선행 연구개발의 문제점 및 개선 목표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401F04-75DD-414B-977E-B255491EA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215" y="2722414"/>
            <a:ext cx="7547142" cy="3165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47A6E6-20E6-AE44-9F76-8A64F3588169}"/>
              </a:ext>
            </a:extLst>
          </p:cNvPr>
          <p:cNvSpPr/>
          <p:nvPr/>
        </p:nvSpPr>
        <p:spPr>
          <a:xfrm>
            <a:off x="4606641" y="5903383"/>
            <a:ext cx="2972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en-US" altLang="ko-Kore-KR" sz="1200" b="1" dirty="0"/>
              <a:t>2</a:t>
            </a:r>
            <a:r>
              <a:rPr lang="ko-KR" altLang="en-US" sz="1200" b="1" dirty="0"/>
              <a:t>  </a:t>
            </a:r>
            <a:r>
              <a:rPr lang="ko-KR" altLang="en-US" sz="1200" dirty="0"/>
              <a:t>선행 연구개발의 문제점 및 개선 목표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188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세부과제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20B63-BA02-A244-8732-F8AE6DBD450C}"/>
              </a:ext>
            </a:extLst>
          </p:cNvPr>
          <p:cNvSpPr/>
          <p:nvPr/>
        </p:nvSpPr>
        <p:spPr>
          <a:xfrm>
            <a:off x="1651402" y="2679256"/>
            <a:ext cx="982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전처리</a:t>
            </a:r>
            <a:endParaRPr lang="en-US" altLang="ko-KR" sz="24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109AE-14FB-7344-982D-FC953B601419}"/>
              </a:ext>
            </a:extLst>
          </p:cNvPr>
          <p:cNvSpPr/>
          <p:nvPr/>
        </p:nvSpPr>
        <p:spPr>
          <a:xfrm>
            <a:off x="1651402" y="3107455"/>
            <a:ext cx="982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관광객의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체류시간 분석</a:t>
            </a:r>
            <a:endParaRPr lang="en-US" altLang="ko-KR" sz="24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D7B734-E35C-0F42-B875-D68768763106}"/>
              </a:ext>
            </a:extLst>
          </p:cNvPr>
          <p:cNvSpPr/>
          <p:nvPr/>
        </p:nvSpPr>
        <p:spPr>
          <a:xfrm>
            <a:off x="1651402" y="3530574"/>
            <a:ext cx="982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관광객의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이동패턴 분석</a:t>
            </a:r>
            <a:endParaRPr lang="en-US" altLang="ko-KR" sz="24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37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전처리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20B63-BA02-A244-8732-F8AE6DBD450C}"/>
              </a:ext>
            </a:extLst>
          </p:cNvPr>
          <p:cNvSpPr/>
          <p:nvPr/>
        </p:nvSpPr>
        <p:spPr>
          <a:xfrm>
            <a:off x="1347118" y="270233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제주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첨단과학단지 테크노파크에서 얻을 수 있는 대중교통 스마트카드 빅데이터는 </a:t>
            </a:r>
            <a:r>
              <a:rPr lang="ko-KR" altLang="en-US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단순 태그정보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A3291A3-7E4A-F34C-BBB2-B413914C9FAB}"/>
              </a:ext>
            </a:extLst>
          </p:cNvPr>
          <p:cNvSpPr/>
          <p:nvPr/>
        </p:nvSpPr>
        <p:spPr>
          <a:xfrm>
            <a:off x="-349626" y="1926090"/>
            <a:ext cx="1021977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06DEA9-77E7-6148-8AFB-1DB563CFDB83}"/>
              </a:ext>
            </a:extLst>
          </p:cNvPr>
          <p:cNvSpPr/>
          <p:nvPr/>
        </p:nvSpPr>
        <p:spPr>
          <a:xfrm>
            <a:off x="143433" y="2005452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ko-Kore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FFB0A-548A-2D4D-8F6B-AD76A56D4B03}"/>
              </a:ext>
            </a:extLst>
          </p:cNvPr>
          <p:cNvSpPr/>
          <p:nvPr/>
        </p:nvSpPr>
        <p:spPr>
          <a:xfrm>
            <a:off x="1347118" y="3289363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태그정보로부터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정류장 정보와 이용자 정보를 추출한다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C2650C-AC9D-2F4A-B21D-556B370AEF77}"/>
              </a:ext>
            </a:extLst>
          </p:cNvPr>
          <p:cNvSpPr/>
          <p:nvPr/>
        </p:nvSpPr>
        <p:spPr>
          <a:xfrm>
            <a:off x="1347118" y="3643306"/>
            <a:ext cx="10128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이용자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정보에 대해 </a:t>
            </a:r>
            <a:r>
              <a:rPr lang="ko-Kore-KR" altLang="en-US" sz="2000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</a:t>
            </a:r>
            <a:r>
              <a:rPr lang="ko-KR" altLang="en-US" sz="2000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추정 알고리즘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적용하여 관광객 여부를 판별한다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96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테이블, 앉아있는, 케이크이(가) 표시된 사진&#10;&#10;자동 생성된 설명">
            <a:extLst>
              <a:ext uri="{FF2B5EF4-FFF2-40B4-BE49-F238E27FC236}">
                <a16:creationId xmlns:a16="http://schemas.microsoft.com/office/drawing/2014/main" id="{5FFC2A18-8C7F-3748-87E6-BB7EF8F939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21219846">
            <a:off x="6861808" y="3448672"/>
            <a:ext cx="5024603" cy="376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70A34-0676-0C40-A473-37CBC7A41E51}"/>
              </a:ext>
            </a:extLst>
          </p:cNvPr>
          <p:cNvSpPr txBox="1"/>
          <p:nvPr/>
        </p:nvSpPr>
        <p:spPr>
          <a:xfrm>
            <a:off x="1399149" y="941743"/>
            <a:ext cx="502733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1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국내외 관련 연구개발 동향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선행 연구개발의 문제점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연구개발 과제의 필요성 및 중요성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기대효과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ore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ore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목표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1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최종목표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000" b="1" dirty="0" err="1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세부과제별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연구개발 목표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기술개발 목표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목표 대상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ore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ore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내용 및 방법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1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연구개발 내용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연구개발 방법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연구개발 일정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ore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DAC5838-DF06-004A-8A5A-0A8A7E19FFBE}"/>
              </a:ext>
            </a:extLst>
          </p:cNvPr>
          <p:cNvSpPr/>
          <p:nvPr/>
        </p:nvSpPr>
        <p:spPr>
          <a:xfrm>
            <a:off x="-288388" y="731113"/>
            <a:ext cx="1444808" cy="402107"/>
          </a:xfrm>
          <a:prstGeom prst="roundRect">
            <a:avLst>
              <a:gd name="adj" fmla="val 50000"/>
            </a:avLst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AD2F-5FE2-9D40-B093-BDF45ADB1401}"/>
              </a:ext>
            </a:extLst>
          </p:cNvPr>
          <p:cNvSpPr txBox="1"/>
          <p:nvPr/>
        </p:nvSpPr>
        <p:spPr>
          <a:xfrm>
            <a:off x="196360" y="735367"/>
            <a:ext cx="76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목차</a:t>
            </a:r>
            <a:endParaRPr kumimoji="1" lang="ko-Kore-KR" altLang="en-US" sz="2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4821A4-CA9D-664E-8B9F-BC5C9B110A5E}"/>
              </a:ext>
            </a:extLst>
          </p:cNvPr>
          <p:cNvSpPr/>
          <p:nvPr/>
        </p:nvSpPr>
        <p:spPr>
          <a:xfrm>
            <a:off x="6865121" y="932166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4.</a:t>
            </a:r>
            <a:r>
              <a:rPr kumimoji="1" lang="ko-Kore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 기자재 및 재료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endParaRPr kumimoji="1" lang="en-US" altLang="ko-KR" sz="1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활용계획 및 기대효과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ore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5.</a:t>
            </a:r>
            <a:r>
              <a:rPr kumimoji="1" lang="ko-Kore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참여 연구원 현황 및 역할분담</a:t>
            </a:r>
            <a:endParaRPr kumimoji="1" lang="en-US" altLang="ko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프로젝트 수행 조직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ore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kumimoji="1" lang="en-US" altLang="ko-KR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000" b="1" dirty="0" err="1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참여연구원</a:t>
            </a:r>
            <a:r>
              <a:rPr kumimoji="1" lang="ko-KR" altLang="en-US" sz="2000" b="1" dirty="0">
                <a:solidFill>
                  <a:srgbClr val="8A8B8A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간 역할분담</a:t>
            </a:r>
            <a:endParaRPr kumimoji="1" lang="en-US" altLang="ko-KR" sz="2000" b="1" dirty="0">
              <a:solidFill>
                <a:srgbClr val="8A8B8A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ore-KR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en-US" altLang="ko-KR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6.</a:t>
            </a:r>
            <a:r>
              <a:rPr kumimoji="1" lang="ko-Kore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참고문헌</a:t>
            </a:r>
            <a:endParaRPr kumimoji="1" lang="ko-Kore-KR" altLang="en-US" sz="2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49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전처리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20B63-BA02-A244-8732-F8AE6DBD450C}"/>
              </a:ext>
            </a:extLst>
          </p:cNvPr>
          <p:cNvSpPr/>
          <p:nvPr/>
        </p:nvSpPr>
        <p:spPr>
          <a:xfrm>
            <a:off x="1347118" y="270233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제공되는 데이터의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약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38%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해당하는 </a:t>
            </a:r>
            <a:r>
              <a:rPr lang="ko-KR" altLang="en-US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데이터의 하차 태그 정보가 결측 값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A3291A3-7E4A-F34C-BBB2-B413914C9FAB}"/>
              </a:ext>
            </a:extLst>
          </p:cNvPr>
          <p:cNvSpPr/>
          <p:nvPr/>
        </p:nvSpPr>
        <p:spPr>
          <a:xfrm>
            <a:off x="-349626" y="1926090"/>
            <a:ext cx="1021977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06DEA9-77E7-6148-8AFB-1DB563CFDB83}"/>
              </a:ext>
            </a:extLst>
          </p:cNvPr>
          <p:cNvSpPr/>
          <p:nvPr/>
        </p:nvSpPr>
        <p:spPr>
          <a:xfrm>
            <a:off x="143433" y="2005452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ko-Kore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FFB0A-548A-2D4D-8F6B-AD76A56D4B03}"/>
              </a:ext>
            </a:extLst>
          </p:cNvPr>
          <p:cNvSpPr/>
          <p:nvPr/>
        </p:nvSpPr>
        <p:spPr>
          <a:xfrm>
            <a:off x="1347118" y="3289363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해당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이슈에 대해 가장 잘 알려진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통행사슬모형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이용하여 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하차 태그 정보 예측 알고리즘을 구현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C2650C-AC9D-2F4A-B21D-556B370AEF77}"/>
              </a:ext>
            </a:extLst>
          </p:cNvPr>
          <p:cNvSpPr/>
          <p:nvPr/>
        </p:nvSpPr>
        <p:spPr>
          <a:xfrm>
            <a:off x="1347118" y="3643306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하차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태그 정보 예측 알고리즘을 적용하여 하차 태그 정보가 결측 값인 데이터를 보정한다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64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전처리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220B63-BA02-A244-8732-F8AE6DBD450C}"/>
              </a:ext>
            </a:extLst>
          </p:cNvPr>
          <p:cNvSpPr/>
          <p:nvPr/>
        </p:nvSpPr>
        <p:spPr>
          <a:xfrm>
            <a:off x="1347118" y="270233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보다 명확한 </a:t>
            </a:r>
            <a:r>
              <a:rPr lang="ko-KR" altLang="en-US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체류시간 및 이동패턴 분석을 위해 </a:t>
            </a:r>
            <a:r>
              <a:rPr lang="ko-KR" altLang="en-US" u="sng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정류장을 군집화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해야한다</a:t>
            </a:r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A3291A3-7E4A-F34C-BBB2-B413914C9FAB}"/>
              </a:ext>
            </a:extLst>
          </p:cNvPr>
          <p:cNvSpPr/>
          <p:nvPr/>
        </p:nvSpPr>
        <p:spPr>
          <a:xfrm>
            <a:off x="-349626" y="1926090"/>
            <a:ext cx="1021977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06DEA9-77E7-6148-8AFB-1DB563CFDB83}"/>
              </a:ext>
            </a:extLst>
          </p:cNvPr>
          <p:cNvSpPr/>
          <p:nvPr/>
        </p:nvSpPr>
        <p:spPr>
          <a:xfrm>
            <a:off x="143433" y="2005452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ko-Kore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FFB0A-548A-2D4D-8F6B-AD76A56D4B03}"/>
              </a:ext>
            </a:extLst>
          </p:cNvPr>
          <p:cNvSpPr/>
          <p:nvPr/>
        </p:nvSpPr>
        <p:spPr>
          <a:xfrm>
            <a:off x="1347117" y="3289363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인공지능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군집화 알고리즘으로 잘 알려진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k-means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GMM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DBSCAN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각각 적용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C2650C-AC9D-2F4A-B21D-556B370AEF77}"/>
              </a:ext>
            </a:extLst>
          </p:cNvPr>
          <p:cNvSpPr/>
          <p:nvPr/>
        </p:nvSpPr>
        <p:spPr>
          <a:xfrm>
            <a:off x="1347118" y="368025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몇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가지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평가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기준을 마련하여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최적의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하이퍼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파라미터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값을 적용한 결과를 도출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1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378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관광객 </a:t>
            </a:r>
            <a:r>
              <a:rPr kumimoji="1" lang="ko-KR" altLang="en-US" sz="2400" b="1" dirty="0" err="1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군집별</a:t>
            </a:r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체류시간 분석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E178AC-61A1-D74D-98F0-7114B2DFF4AB}"/>
              </a:ext>
            </a:extLst>
          </p:cNvPr>
          <p:cNvSpPr/>
          <p:nvPr/>
        </p:nvSpPr>
        <p:spPr>
          <a:xfrm>
            <a:off x="-349626" y="2549622"/>
            <a:ext cx="1021977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2BE04-EDEB-4847-AC1F-AB157B0C2088}"/>
              </a:ext>
            </a:extLst>
          </p:cNvPr>
          <p:cNvSpPr/>
          <p:nvPr/>
        </p:nvSpPr>
        <p:spPr>
          <a:xfrm>
            <a:off x="143433" y="2628984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endParaRPr lang="ko-Kore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89CE12-AAAD-AA49-B110-3A84542039EB}"/>
              </a:ext>
            </a:extLst>
          </p:cNvPr>
          <p:cNvSpPr/>
          <p:nvPr/>
        </p:nvSpPr>
        <p:spPr>
          <a:xfrm>
            <a:off x="1347118" y="270233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체류시간을 분석하기 위해 관광객의 </a:t>
            </a:r>
            <a:r>
              <a:rPr lang="ko-KR" altLang="en-US" u="sng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이동반경을</a:t>
            </a:r>
            <a:r>
              <a:rPr lang="ko-KR" altLang="en-US" u="sng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결정하는 </a:t>
            </a:r>
            <a:r>
              <a:rPr lang="ko-KR" altLang="en-US" u="sng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하이퍼파리미터</a:t>
            </a:r>
            <a:r>
              <a:rPr lang="ko-KR" altLang="en-US" u="sng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값이 필요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하다</a:t>
            </a:r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90FE-4826-264F-ACFF-337077FCF3BE}"/>
              </a:ext>
            </a:extLst>
          </p:cNvPr>
          <p:cNvSpPr/>
          <p:nvPr/>
        </p:nvSpPr>
        <p:spPr>
          <a:xfrm>
            <a:off x="1347117" y="3289363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탐색적 데이터 분석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통해 적절한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하이퍼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파라미터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값을 도출한다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09D2E8-C8AB-324B-B3AB-9F31A41021E9}"/>
              </a:ext>
            </a:extLst>
          </p:cNvPr>
          <p:cNvSpPr/>
          <p:nvPr/>
        </p:nvSpPr>
        <p:spPr>
          <a:xfrm>
            <a:off x="1347118" y="368025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체류시간을 분석하는 알고리즘을 구현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하고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분석 결과를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시각화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508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01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세부과제별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D07349-36C2-B34D-8288-9018692DF420}"/>
              </a:ext>
            </a:extLst>
          </p:cNvPr>
          <p:cNvSpPr/>
          <p:nvPr/>
        </p:nvSpPr>
        <p:spPr>
          <a:xfrm>
            <a:off x="1301462" y="2005452"/>
            <a:ext cx="378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관광객 </a:t>
            </a:r>
            <a:r>
              <a:rPr kumimoji="1" lang="ko-KR" altLang="en-US" sz="2400" b="1" dirty="0" err="1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군집별</a:t>
            </a:r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이동패턴 분석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DA5762A-2C4E-0B4E-A3C0-B261F5E18D03}"/>
              </a:ext>
            </a:extLst>
          </p:cNvPr>
          <p:cNvSpPr/>
          <p:nvPr/>
        </p:nvSpPr>
        <p:spPr>
          <a:xfrm>
            <a:off x="-349626" y="3170010"/>
            <a:ext cx="1021977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4B908-79CA-824D-987D-04A8D9011229}"/>
              </a:ext>
            </a:extLst>
          </p:cNvPr>
          <p:cNvSpPr/>
          <p:nvPr/>
        </p:nvSpPr>
        <p:spPr>
          <a:xfrm>
            <a:off x="143433" y="3249372"/>
            <a:ext cx="375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endParaRPr lang="ko-Kore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E92EAF-8EEE-B041-82F4-1ED77912BA64}"/>
              </a:ext>
            </a:extLst>
          </p:cNvPr>
          <p:cNvSpPr/>
          <p:nvPr/>
        </p:nvSpPr>
        <p:spPr>
          <a:xfrm>
            <a:off x="1347118" y="270233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관광객의 개별 이동 패턴을 분석하고 이를 유기적으로 통합해야 한다</a:t>
            </a:r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9583EA-4443-4D43-B696-9F3EFABCC078}"/>
              </a:ext>
            </a:extLst>
          </p:cNvPr>
          <p:cNvSpPr/>
          <p:nvPr/>
        </p:nvSpPr>
        <p:spPr>
          <a:xfrm>
            <a:off x="1347117" y="3289363"/>
            <a:ext cx="9511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관광객의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개별 이동 패턴의 다양한 형태를 유형화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하여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 통합 시 고려할 사항을 도출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0DF5FF-DC57-5945-9A2F-9DD0D51A4457}"/>
              </a:ext>
            </a:extLst>
          </p:cNvPr>
          <p:cNvSpPr/>
          <p:nvPr/>
        </p:nvSpPr>
        <p:spPr>
          <a:xfrm>
            <a:off x="1347118" y="3680259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위 고려사항에 각각에 대한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 처리 방안을 고안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890FE-4C3D-0B44-AB42-438547CC3591}"/>
              </a:ext>
            </a:extLst>
          </p:cNvPr>
          <p:cNvSpPr/>
          <p:nvPr/>
        </p:nvSpPr>
        <p:spPr>
          <a:xfrm>
            <a:off x="1347118" y="4022212"/>
            <a:ext cx="1012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군집별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이동패턴 분석을 위한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알고리즘을 설계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하여 관광객의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이동 패턴을 </a:t>
            </a:r>
            <a:r>
              <a:rPr lang="ko-KR" altLang="en-US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시각화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한다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3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기술개발 목표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17764D-5106-1B4B-9267-048267702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3" y="1923995"/>
            <a:ext cx="6982326" cy="38085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672D79-973A-124A-91BC-3E39F4962569}"/>
              </a:ext>
            </a:extLst>
          </p:cNvPr>
          <p:cNvSpPr/>
          <p:nvPr/>
        </p:nvSpPr>
        <p:spPr>
          <a:xfrm>
            <a:off x="5369671" y="5732536"/>
            <a:ext cx="1481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ore-KR" sz="1200" b="1" dirty="0"/>
              <a:t>3</a:t>
            </a:r>
            <a:r>
              <a:rPr lang="ko-KR" altLang="en-US" sz="1200" b="1" dirty="0"/>
              <a:t>  </a:t>
            </a:r>
            <a:r>
              <a:rPr lang="ko-KR" altLang="en-US" sz="1200" dirty="0"/>
              <a:t>기술개발 목표</a:t>
            </a:r>
            <a:endParaRPr lang="ko-Kore-KR" altLang="en-US" sz="1200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6727C13-B4BB-A746-AD95-8D9A6E508C1F}"/>
              </a:ext>
            </a:extLst>
          </p:cNvPr>
          <p:cNvSpPr/>
          <p:nvPr/>
        </p:nvSpPr>
        <p:spPr>
          <a:xfrm>
            <a:off x="2746001" y="2502568"/>
            <a:ext cx="6686756" cy="1844843"/>
          </a:xfrm>
          <a:prstGeom prst="roundRect">
            <a:avLst/>
          </a:prstGeom>
          <a:solidFill>
            <a:srgbClr val="4472C4">
              <a:alpha val="2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C9B3DE-F699-5E49-9DB9-2E9658E8CDF0}"/>
              </a:ext>
            </a:extLst>
          </p:cNvPr>
          <p:cNvSpPr/>
          <p:nvPr/>
        </p:nvSpPr>
        <p:spPr>
          <a:xfrm>
            <a:off x="2746001" y="4530434"/>
            <a:ext cx="6686756" cy="538871"/>
          </a:xfrm>
          <a:prstGeom prst="roundRect">
            <a:avLst/>
          </a:prstGeom>
          <a:solidFill>
            <a:schemeClr val="accent6">
              <a:lumMod val="75000"/>
              <a:alpha val="223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6745A3-083E-424E-B19B-601D196828E1}"/>
              </a:ext>
            </a:extLst>
          </p:cNvPr>
          <p:cNvSpPr/>
          <p:nvPr/>
        </p:nvSpPr>
        <p:spPr>
          <a:xfrm>
            <a:off x="2746001" y="5181183"/>
            <a:ext cx="6686756" cy="407391"/>
          </a:xfrm>
          <a:prstGeom prst="roundRect">
            <a:avLst/>
          </a:prstGeom>
          <a:solidFill>
            <a:srgbClr val="FF0000">
              <a:alpha val="2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8352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목표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032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라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목표대상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5505D0-2D77-D140-BD78-BE502A42D3AA}"/>
              </a:ext>
            </a:extLst>
          </p:cNvPr>
          <p:cNvSpPr/>
          <p:nvPr/>
        </p:nvSpPr>
        <p:spPr>
          <a:xfrm>
            <a:off x="1301462" y="2005452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 및 교통 관련 연구자 및 기관 </a:t>
            </a:r>
            <a:endParaRPr kumimoji="1" lang="en-US" altLang="ko-KR" sz="24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438ACA-5148-AE4D-A413-B428A386F2D2}"/>
              </a:ext>
            </a:extLst>
          </p:cNvPr>
          <p:cNvSpPr/>
          <p:nvPr/>
        </p:nvSpPr>
        <p:spPr>
          <a:xfrm>
            <a:off x="2781326" y="3144681"/>
            <a:ext cx="785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체류시간 분석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숙박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음식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편의시설 등의 관광 상품을 개발할 지역 모색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결정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6A72A30-C2FD-F941-8B4E-73324FEA8E7B}"/>
              </a:ext>
            </a:extLst>
          </p:cNvPr>
          <p:cNvSpPr/>
          <p:nvPr/>
        </p:nvSpPr>
        <p:spPr>
          <a:xfrm>
            <a:off x="1787011" y="3090518"/>
            <a:ext cx="902975" cy="477659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92E819-C3A9-9841-883D-2CBD77322F15}"/>
              </a:ext>
            </a:extLst>
          </p:cNvPr>
          <p:cNvSpPr/>
          <p:nvPr/>
        </p:nvSpPr>
        <p:spPr>
          <a:xfrm>
            <a:off x="2781326" y="3563927"/>
            <a:ext cx="785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이동패턴 분석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관광객의 다음 행선지 예측 모델 개발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70B50-7E22-AF46-B89F-943D1DDD7CBF}"/>
              </a:ext>
            </a:extLst>
          </p:cNvPr>
          <p:cNvSpPr/>
          <p:nvPr/>
        </p:nvSpPr>
        <p:spPr>
          <a:xfrm>
            <a:off x="4650206" y="3874497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관광지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간 연계 상품 개발에 활용</a:t>
            </a:r>
            <a:endParaRPr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5F45DD-B2B3-1848-8EC0-2C9B874E7CF4}"/>
              </a:ext>
            </a:extLst>
          </p:cNvPr>
          <p:cNvSpPr/>
          <p:nvPr/>
        </p:nvSpPr>
        <p:spPr>
          <a:xfrm>
            <a:off x="4650206" y="4185067"/>
            <a:ext cx="4301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지역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간 셔틀 버스 운행 노선 기획 및 편성</a:t>
            </a:r>
            <a:endParaRPr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2B2528-3B14-904E-8181-3D77616A94AC}"/>
              </a:ext>
            </a:extLst>
          </p:cNvPr>
          <p:cNvSpPr/>
          <p:nvPr/>
        </p:nvSpPr>
        <p:spPr>
          <a:xfrm>
            <a:off x="4650205" y="4495637"/>
            <a:ext cx="6208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관광객의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관광지 및 관광코스 선호도 분석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여행 패키지 구성</a:t>
            </a:r>
            <a:endParaRPr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70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08D44DC-9BFC-7242-8F8C-F783AE8DD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169" y="1923995"/>
            <a:ext cx="8177233" cy="38639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74C6A7-4FBD-5D4E-8129-3DBC69762688}"/>
              </a:ext>
            </a:extLst>
          </p:cNvPr>
          <p:cNvSpPr/>
          <p:nvPr/>
        </p:nvSpPr>
        <p:spPr>
          <a:xfrm>
            <a:off x="5026627" y="5841700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  </a:t>
            </a:r>
            <a:r>
              <a:rPr lang="ko-KR" altLang="en-US" sz="1200" dirty="0"/>
              <a:t>전체 연구과제의 구조도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6960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D03963A-7970-D94E-93CF-0F07344AF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589" y="1593258"/>
            <a:ext cx="5341329" cy="46934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2D3B6C-C533-C34E-A4CB-FAD4018C6B82}"/>
              </a:ext>
            </a:extLst>
          </p:cNvPr>
          <p:cNvSpPr/>
          <p:nvPr/>
        </p:nvSpPr>
        <p:spPr>
          <a:xfrm>
            <a:off x="2250923" y="3939966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  </a:t>
            </a:r>
            <a:r>
              <a:rPr lang="ko-KR" altLang="en-US" sz="1200" dirty="0"/>
              <a:t>전체 연구과제의 구조도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78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데이터 전처리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7D2AD-98AF-3644-8C21-CD723C5D904A}"/>
              </a:ext>
            </a:extLst>
          </p:cNvPr>
          <p:cNvSpPr/>
          <p:nvPr/>
        </p:nvSpPr>
        <p:spPr>
          <a:xfrm>
            <a:off x="1301462" y="2005452"/>
            <a:ext cx="23487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수집 및 조사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345E45-E880-D548-AE39-9A8DA9DFCC5B}"/>
              </a:ext>
            </a:extLst>
          </p:cNvPr>
          <p:cNvSpPr/>
          <p:nvPr/>
        </p:nvSpPr>
        <p:spPr>
          <a:xfrm>
            <a:off x="1301462" y="2665340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연구에서 필요한 데이터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3FA43A9-B606-9A4F-B05F-7972E3E00FF2}"/>
              </a:ext>
            </a:extLst>
          </p:cNvPr>
          <p:cNvSpPr/>
          <p:nvPr/>
        </p:nvSpPr>
        <p:spPr>
          <a:xfrm>
            <a:off x="2129051" y="3282572"/>
            <a:ext cx="3190580" cy="5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D74809-558C-EC43-A639-3199E8B6A47E}"/>
              </a:ext>
            </a:extLst>
          </p:cNvPr>
          <p:cNvSpPr/>
          <p:nvPr/>
        </p:nvSpPr>
        <p:spPr>
          <a:xfrm>
            <a:off x="2209342" y="3375979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대중교통 스마트카드 빅데이터</a:t>
            </a:r>
            <a:endParaRPr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0C83593-8811-D944-876C-4A72EE49FD96}"/>
              </a:ext>
            </a:extLst>
          </p:cNvPr>
          <p:cNvSpPr/>
          <p:nvPr/>
        </p:nvSpPr>
        <p:spPr>
          <a:xfrm>
            <a:off x="2129051" y="4068916"/>
            <a:ext cx="2320119" cy="5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B3D40-F374-4446-84C3-7D74C30461CB}"/>
              </a:ext>
            </a:extLst>
          </p:cNvPr>
          <p:cNvSpPr/>
          <p:nvPr/>
        </p:nvSpPr>
        <p:spPr>
          <a:xfrm>
            <a:off x="2209342" y="4162323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dirty="0"/>
              <a:t>도내</a:t>
            </a:r>
            <a:r>
              <a:rPr lang="ko-KR" altLang="en-US" dirty="0"/>
              <a:t> 정류장 데이터</a:t>
            </a:r>
            <a:endParaRPr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E2D94C5-C88E-1B4D-B4BC-C5DA5D82FAD8}"/>
              </a:ext>
            </a:extLst>
          </p:cNvPr>
          <p:cNvSpPr/>
          <p:nvPr/>
        </p:nvSpPr>
        <p:spPr>
          <a:xfrm>
            <a:off x="2129051" y="4851915"/>
            <a:ext cx="3190580" cy="5561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15FA87-222A-894F-9622-6F12AF50F1AA}"/>
              </a:ext>
            </a:extLst>
          </p:cNvPr>
          <p:cNvSpPr/>
          <p:nvPr/>
        </p:nvSpPr>
        <p:spPr>
          <a:xfrm>
            <a:off x="2309533" y="4945322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dirty="0"/>
              <a:t>스마트</a:t>
            </a:r>
            <a:r>
              <a:rPr lang="ko-KR" altLang="en-US" dirty="0"/>
              <a:t>카드 이용자 데이터</a:t>
            </a:r>
            <a:endParaRPr lang="ko-Kore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C4F8835-B44F-A84A-881D-A7051CB77CA7}"/>
              </a:ext>
            </a:extLst>
          </p:cNvPr>
          <p:cNvSpPr/>
          <p:nvPr/>
        </p:nvSpPr>
        <p:spPr>
          <a:xfrm>
            <a:off x="6096000" y="4192100"/>
            <a:ext cx="464104" cy="28472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68678D-3D6D-2044-A469-9E7CADFF2651}"/>
              </a:ext>
            </a:extLst>
          </p:cNvPr>
          <p:cNvSpPr/>
          <p:nvPr/>
        </p:nvSpPr>
        <p:spPr>
          <a:xfrm>
            <a:off x="6722246" y="4170017"/>
            <a:ext cx="34726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제주 첨단과학단지 </a:t>
            </a:r>
            <a:r>
              <a:rPr lang="ko-KR" altLang="en-US" sz="17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테크노파크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제공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2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데이터 전처리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7D2AD-98AF-3644-8C21-CD723C5D904A}"/>
              </a:ext>
            </a:extLst>
          </p:cNvPr>
          <p:cNvSpPr/>
          <p:nvPr/>
        </p:nvSpPr>
        <p:spPr>
          <a:xfrm>
            <a:off x="1301462" y="2005452"/>
            <a:ext cx="23487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수집 및 조사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345E45-E880-D548-AE39-9A8DA9DFCC5B}"/>
              </a:ext>
            </a:extLst>
          </p:cNvPr>
          <p:cNvSpPr/>
          <p:nvPr/>
        </p:nvSpPr>
        <p:spPr>
          <a:xfrm>
            <a:off x="1301462" y="2665340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연구에서 필요한 데이터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B703B-4567-694A-975A-BFB9CF54D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293" y="2005452"/>
            <a:ext cx="4498608" cy="43910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DEDC74-9126-464F-9741-2CC91DBD93CA}"/>
              </a:ext>
            </a:extLst>
          </p:cNvPr>
          <p:cNvSpPr/>
          <p:nvPr/>
        </p:nvSpPr>
        <p:spPr>
          <a:xfrm>
            <a:off x="1854494" y="4200988"/>
            <a:ext cx="3090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  </a:t>
            </a:r>
            <a:r>
              <a:rPr lang="ko-KR" altLang="en-US" sz="1200" dirty="0"/>
              <a:t>대중교통 스마트카드 빅데이터 스키마</a:t>
            </a:r>
            <a:endParaRPr lang="ko-Kore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ACB09-8433-466F-B03E-D38407A9A8BD}"/>
              </a:ext>
            </a:extLst>
          </p:cNvPr>
          <p:cNvSpPr/>
          <p:nvPr/>
        </p:nvSpPr>
        <p:spPr>
          <a:xfrm>
            <a:off x="9603207" y="2437484"/>
            <a:ext cx="120072" cy="914400"/>
          </a:xfrm>
          <a:prstGeom prst="rect">
            <a:avLst/>
          </a:prstGeom>
          <a:solidFill>
            <a:srgbClr val="C0000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31B130-4810-488A-8C3C-90CAAD200C16}"/>
              </a:ext>
            </a:extLst>
          </p:cNvPr>
          <p:cNvSpPr/>
          <p:nvPr/>
        </p:nvSpPr>
        <p:spPr>
          <a:xfrm>
            <a:off x="9603207" y="3509566"/>
            <a:ext cx="120072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BA9DA5-BE37-428B-AE7F-52E77BF234B5}"/>
              </a:ext>
            </a:extLst>
          </p:cNvPr>
          <p:cNvSpPr/>
          <p:nvPr/>
        </p:nvSpPr>
        <p:spPr>
          <a:xfrm>
            <a:off x="9603207" y="4494902"/>
            <a:ext cx="120072" cy="914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F77B2-586C-4676-BAF1-4723D0A95FE6}"/>
              </a:ext>
            </a:extLst>
          </p:cNvPr>
          <p:cNvSpPr/>
          <p:nvPr/>
        </p:nvSpPr>
        <p:spPr>
          <a:xfrm>
            <a:off x="9811999" y="2733510"/>
            <a:ext cx="11138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C00000"/>
                </a:solidFill>
              </a:rPr>
              <a:t>노선 정보</a:t>
            </a:r>
            <a:endParaRPr lang="en-US" altLang="ko-KR" sz="1700" b="1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25628C-1686-47FB-9EAA-3113C85B0591}"/>
              </a:ext>
            </a:extLst>
          </p:cNvPr>
          <p:cNvSpPr/>
          <p:nvPr/>
        </p:nvSpPr>
        <p:spPr>
          <a:xfrm>
            <a:off x="9811999" y="3789794"/>
            <a:ext cx="11138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B050"/>
                </a:solidFill>
              </a:rPr>
              <a:t>승차정보</a:t>
            </a:r>
            <a:endParaRPr lang="en-US" altLang="ko-KR" sz="1700" b="1" dirty="0">
              <a:solidFill>
                <a:srgbClr val="00B05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B7EA38-37DC-4D8D-A847-78252C3973A9}"/>
              </a:ext>
            </a:extLst>
          </p:cNvPr>
          <p:cNvSpPr/>
          <p:nvPr/>
        </p:nvSpPr>
        <p:spPr>
          <a:xfrm>
            <a:off x="9811999" y="4768350"/>
            <a:ext cx="11138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70C0"/>
                </a:solidFill>
              </a:rPr>
              <a:t>하차정보</a:t>
            </a:r>
            <a:endParaRPr lang="en-US" altLang="ko-KR" sz="17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76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국내외 관련 연구개발 동향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0C3FD3-6B07-7445-B19A-18FEB7F98A98}"/>
              </a:ext>
            </a:extLst>
          </p:cNvPr>
          <p:cNvSpPr/>
          <p:nvPr/>
        </p:nvSpPr>
        <p:spPr>
          <a:xfrm>
            <a:off x="1572349" y="2366916"/>
            <a:ext cx="990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000" dirty="0"/>
              <a:t> ➔</a:t>
            </a:r>
            <a:r>
              <a:rPr lang="ko-KR" altLang="en-US" sz="2000" dirty="0"/>
              <a:t> 현재 </a:t>
            </a:r>
            <a:r>
              <a:rPr lang="ko-KR" altLang="en-US" sz="20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이용자의 </a:t>
            </a:r>
            <a:r>
              <a:rPr lang="ko-KR" altLang="en-US" sz="2000" u="sng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 정보를 도출</a:t>
            </a:r>
            <a:r>
              <a:rPr lang="ko-KR" altLang="en-US" sz="20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하기 위한 </a:t>
            </a:r>
            <a:r>
              <a:rPr lang="ko-KR" altLang="en-US" sz="2000" b="1" dirty="0">
                <a:solidFill>
                  <a:srgbClr val="182A8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연구가 지속적으로 수행</a:t>
            </a:r>
            <a:r>
              <a:rPr lang="ko-KR" altLang="en-US" sz="20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되고 있다</a:t>
            </a:r>
            <a:r>
              <a:rPr lang="en-US" altLang="ko-KR" sz="20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20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F4558A-9636-8E4E-A129-D2B0CE453A93}"/>
              </a:ext>
            </a:extLst>
          </p:cNvPr>
          <p:cNvSpPr/>
          <p:nvPr/>
        </p:nvSpPr>
        <p:spPr>
          <a:xfrm>
            <a:off x="1258292" y="1939938"/>
            <a:ext cx="41328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분석 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60DAB0-D380-F243-98F0-6EFE0A054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256" y="3113706"/>
            <a:ext cx="5248732" cy="2935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252B4F-3E9D-2645-8662-E53A5444DEC6}"/>
              </a:ext>
            </a:extLst>
          </p:cNvPr>
          <p:cNvSpPr/>
          <p:nvPr/>
        </p:nvSpPr>
        <p:spPr>
          <a:xfrm>
            <a:off x="4754172" y="6035272"/>
            <a:ext cx="3895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  </a:t>
            </a:r>
            <a:r>
              <a:rPr lang="ko-KR" altLang="en-US" sz="1200" dirty="0"/>
              <a:t>대중교통 스마트카드 빅데이터 분석과 관련한 연구</a:t>
            </a:r>
            <a:endParaRPr lang="ko-Kore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7FF6A4-19EA-4236-BB72-395AA8F1E8A2}"/>
              </a:ext>
            </a:extLst>
          </p:cNvPr>
          <p:cNvSpPr/>
          <p:nvPr/>
        </p:nvSpPr>
        <p:spPr>
          <a:xfrm>
            <a:off x="9469244" y="3356018"/>
            <a:ext cx="1549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 추출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C62350-2F5F-4841-AC81-425EA45AA6EF}"/>
              </a:ext>
            </a:extLst>
          </p:cNvPr>
          <p:cNvSpPr/>
          <p:nvPr/>
        </p:nvSpPr>
        <p:spPr>
          <a:xfrm>
            <a:off x="9469244" y="4043087"/>
            <a:ext cx="1549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정류장 군집화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02334A-82E5-40C7-ADAB-D31349525E32}"/>
              </a:ext>
            </a:extLst>
          </p:cNvPr>
          <p:cNvSpPr/>
          <p:nvPr/>
        </p:nvSpPr>
        <p:spPr>
          <a:xfrm>
            <a:off x="9469243" y="4730156"/>
            <a:ext cx="1549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통행패턴 분석</a:t>
            </a:r>
            <a:endParaRPr lang="en-US" altLang="ko-KR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584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데이터 전처리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7D2AD-98AF-3644-8C21-CD723C5D904A}"/>
              </a:ext>
            </a:extLst>
          </p:cNvPr>
          <p:cNvSpPr/>
          <p:nvPr/>
        </p:nvSpPr>
        <p:spPr>
          <a:xfrm>
            <a:off x="1301462" y="2005452"/>
            <a:ext cx="17235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전처리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FBAB5F-B222-1D46-8512-63FD6C80776D}"/>
              </a:ext>
            </a:extLst>
          </p:cNvPr>
          <p:cNvSpPr/>
          <p:nvPr/>
        </p:nvSpPr>
        <p:spPr>
          <a:xfrm>
            <a:off x="1301462" y="2665340"/>
            <a:ext cx="982393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정류장 데이터 추출 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한번이라도 쓰인 정류장 추출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위도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경도 데이터에 따른 주소 정보 삽입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Geocoder API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 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3326B0-1C1D-CF4C-82D6-B835C6B2C7FD}"/>
              </a:ext>
            </a:extLst>
          </p:cNvPr>
          <p:cNvSpPr/>
          <p:nvPr/>
        </p:nvSpPr>
        <p:spPr>
          <a:xfrm>
            <a:off x="1301462" y="3661746"/>
            <a:ext cx="98239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이용자 데이터 추출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이용자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id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별 버스 이용 기록을 통한 관광객 여부 판단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D7E191-C31E-3142-BC95-EE7D01944D24}"/>
              </a:ext>
            </a:extLst>
          </p:cNvPr>
          <p:cNvSpPr/>
          <p:nvPr/>
        </p:nvSpPr>
        <p:spPr>
          <a:xfrm>
            <a:off x="1301462" y="4591379"/>
            <a:ext cx="98239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하차 </a:t>
            </a:r>
            <a:r>
              <a:rPr lang="ko-KR" altLang="en-US" sz="1700" b="1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미태그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데이터 예측 및 보완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7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통행사슬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모형을 이용한 하차 정류장 예측 알고리즘 구현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F8C2ED-2FF3-BA46-A7F5-59900304D368}"/>
              </a:ext>
            </a:extLst>
          </p:cNvPr>
          <p:cNvSpPr/>
          <p:nvPr/>
        </p:nvSpPr>
        <p:spPr>
          <a:xfrm>
            <a:off x="1301462" y="5521012"/>
            <a:ext cx="982393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b="1" dirty="0"/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지역 특성에 따른 정류장 그룹화 및 군집화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군집화 알고리즘에 필요한 </a:t>
            </a:r>
            <a:r>
              <a:rPr lang="ko-KR" altLang="en-US" sz="17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하이퍼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70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파라미터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튜닝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다양한 군집화 기법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k-means, GMM, DBSCAN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을 적용하여 최적화된 군집 기법 모색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24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DF3F01-8E2D-B640-B6B5-3811C6B464D5}"/>
              </a:ext>
            </a:extLst>
          </p:cNvPr>
          <p:cNvSpPr/>
          <p:nvPr/>
        </p:nvSpPr>
        <p:spPr>
          <a:xfrm>
            <a:off x="8183876" y="3694214"/>
            <a:ext cx="2209439" cy="453679"/>
          </a:xfrm>
          <a:prstGeom prst="roundRect">
            <a:avLst/>
          </a:prstGeom>
          <a:solidFill>
            <a:srgbClr val="DEEBF7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체류시간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7D2AD-98AF-3644-8C21-CD723C5D904A}"/>
              </a:ext>
            </a:extLst>
          </p:cNvPr>
          <p:cNvSpPr/>
          <p:nvPr/>
        </p:nvSpPr>
        <p:spPr>
          <a:xfrm>
            <a:off x="1301462" y="2005452"/>
            <a:ext cx="17908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 유형 분석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FBAB5F-B222-1D46-8512-63FD6C80776D}"/>
              </a:ext>
            </a:extLst>
          </p:cNvPr>
          <p:cNvSpPr/>
          <p:nvPr/>
        </p:nvSpPr>
        <p:spPr>
          <a:xfrm>
            <a:off x="1301462" y="2665340"/>
            <a:ext cx="98239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대중교통 이용자의 이동 유형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번째 하차 지점과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n+1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번째 승차 지점이 같은 군집일 경우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: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번째 하차 지점과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n+1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번째 승차 지점이 다른 군집일 경우 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CA6261-6F75-FC4D-BFBD-E60A5CB80566}"/>
              </a:ext>
            </a:extLst>
          </p:cNvPr>
          <p:cNvCxnSpPr>
            <a:cxnSpLocks/>
          </p:cNvCxnSpPr>
          <p:nvPr/>
        </p:nvCxnSpPr>
        <p:spPr>
          <a:xfrm flipV="1">
            <a:off x="7615955" y="3057100"/>
            <a:ext cx="518111" cy="27923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1504E1F-BDF7-CF4A-8943-3C134AD01B1B}"/>
              </a:ext>
            </a:extLst>
          </p:cNvPr>
          <p:cNvCxnSpPr>
            <a:cxnSpLocks/>
          </p:cNvCxnSpPr>
          <p:nvPr/>
        </p:nvCxnSpPr>
        <p:spPr>
          <a:xfrm>
            <a:off x="7615955" y="3584272"/>
            <a:ext cx="518111" cy="33678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1A41E5-989A-8A40-96C4-59A65C426CC9}"/>
              </a:ext>
            </a:extLst>
          </p:cNvPr>
          <p:cNvSpPr/>
          <p:nvPr/>
        </p:nvSpPr>
        <p:spPr>
          <a:xfrm>
            <a:off x="8252896" y="2859250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“</a:t>
            </a:r>
            <a:r>
              <a:rPr lang="ko-Kore-KR" altLang="en-US" sz="1400" dirty="0"/>
              <a:t>해당</a:t>
            </a:r>
            <a:r>
              <a:rPr lang="ko-KR" altLang="en-US" sz="1400" dirty="0"/>
              <a:t> 지역에 머무름</a:t>
            </a:r>
            <a:r>
              <a:rPr lang="en-US" altLang="ko-KR" sz="1400" dirty="0"/>
              <a:t>”</a:t>
            </a:r>
            <a:endParaRPr lang="ko-Kore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65BFB-5AD0-3F46-A232-287821BB5BA8}"/>
              </a:ext>
            </a:extLst>
          </p:cNvPr>
          <p:cNvSpPr/>
          <p:nvPr/>
        </p:nvSpPr>
        <p:spPr>
          <a:xfrm>
            <a:off x="8252896" y="3767166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“</a:t>
            </a:r>
            <a:r>
              <a:rPr lang="ko-Kore-KR" altLang="en-US" sz="1400" dirty="0"/>
              <a:t>버스</a:t>
            </a:r>
            <a:r>
              <a:rPr lang="ko-KR" altLang="en-US" sz="1400" dirty="0"/>
              <a:t> 외 방법으로 이동</a:t>
            </a:r>
            <a:r>
              <a:rPr lang="en-US" altLang="ko-KR" sz="1400" dirty="0"/>
              <a:t>”</a:t>
            </a:r>
            <a:endParaRPr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8E61E-4E45-064B-8485-FA2A22D33940}"/>
              </a:ext>
            </a:extLst>
          </p:cNvPr>
          <p:cNvSpPr txBox="1"/>
          <p:nvPr/>
        </p:nvSpPr>
        <p:spPr>
          <a:xfrm>
            <a:off x="1301462" y="4539412"/>
            <a:ext cx="1033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대중교통</a:t>
            </a:r>
            <a:r>
              <a:rPr kumimoji="1" lang="ko-KR" altLang="en-US" sz="1400" dirty="0"/>
              <a:t> 이용자가 </a:t>
            </a:r>
            <a:r>
              <a:rPr kumimoji="1" lang="en-US" altLang="ko-KR" sz="1400" dirty="0"/>
              <a:t>n</a:t>
            </a:r>
            <a:r>
              <a:rPr kumimoji="1" lang="ko-KR" altLang="en-US" sz="1400" dirty="0"/>
              <a:t>번째 하차 지점과 </a:t>
            </a:r>
            <a:r>
              <a:rPr kumimoji="1" lang="en-US" altLang="ko-KR" sz="1400" dirty="0"/>
              <a:t>n+1</a:t>
            </a:r>
            <a:r>
              <a:rPr kumimoji="1" lang="ko-KR" altLang="en-US" sz="1400" dirty="0"/>
              <a:t>번째 승차 지점 사이의 일정 반경 안에 있는 모든 군집에 머무른 것으로 해석</a:t>
            </a:r>
            <a:endParaRPr kumimoji="1" lang="ko-Kore-KR" altLang="en-US" sz="14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F80D9B-62F5-9A49-B140-F469734BD002}"/>
              </a:ext>
            </a:extLst>
          </p:cNvPr>
          <p:cNvCxnSpPr>
            <a:stCxn id="19" idx="2"/>
          </p:cNvCxnSpPr>
          <p:nvPr/>
        </p:nvCxnSpPr>
        <p:spPr>
          <a:xfrm flipH="1">
            <a:off x="9288595" y="4147893"/>
            <a:ext cx="1" cy="39151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11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체류시간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67D2AD-98AF-3644-8C21-CD723C5D904A}"/>
              </a:ext>
            </a:extLst>
          </p:cNvPr>
          <p:cNvSpPr/>
          <p:nvPr/>
        </p:nvSpPr>
        <p:spPr>
          <a:xfrm>
            <a:off x="1301462" y="1887885"/>
            <a:ext cx="33297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체류시간 분석 알고리즘 예시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EF1E598-1179-194A-BC2D-7CF9310F7011}"/>
              </a:ext>
            </a:extLst>
          </p:cNvPr>
          <p:cNvSpPr/>
          <p:nvPr/>
        </p:nvSpPr>
        <p:spPr>
          <a:xfrm>
            <a:off x="1218078" y="3113911"/>
            <a:ext cx="6662057" cy="314926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7FDA8A-5873-0F47-8B2C-187CD3676E2D}"/>
              </a:ext>
            </a:extLst>
          </p:cNvPr>
          <p:cNvSpPr/>
          <p:nvPr/>
        </p:nvSpPr>
        <p:spPr>
          <a:xfrm>
            <a:off x="2186253" y="4091627"/>
            <a:ext cx="1123405" cy="11035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8BB078-7B8E-B643-959B-92DD9D862084}"/>
              </a:ext>
            </a:extLst>
          </p:cNvPr>
          <p:cNvSpPr/>
          <p:nvPr/>
        </p:nvSpPr>
        <p:spPr>
          <a:xfrm>
            <a:off x="3673892" y="3434131"/>
            <a:ext cx="1123405" cy="11035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2F2C9E-D355-DD49-9C67-22A6224253EA}"/>
              </a:ext>
            </a:extLst>
          </p:cNvPr>
          <p:cNvSpPr/>
          <p:nvPr/>
        </p:nvSpPr>
        <p:spPr>
          <a:xfrm>
            <a:off x="3987403" y="4892815"/>
            <a:ext cx="1123405" cy="11035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B396A4C-3B84-7143-9AB3-3B0878D50695}"/>
              </a:ext>
            </a:extLst>
          </p:cNvPr>
          <p:cNvSpPr/>
          <p:nvPr/>
        </p:nvSpPr>
        <p:spPr>
          <a:xfrm>
            <a:off x="5788553" y="4091627"/>
            <a:ext cx="1123405" cy="110350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0C6B6-2703-584D-B761-2826502B8367}"/>
              </a:ext>
            </a:extLst>
          </p:cNvPr>
          <p:cNvSpPr txBox="1"/>
          <p:nvPr/>
        </p:nvSpPr>
        <p:spPr>
          <a:xfrm>
            <a:off x="1921297" y="3970670"/>
            <a:ext cx="39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0000"/>
                </a:solidFill>
              </a:rPr>
              <a:t>A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624F8-CC0F-C04D-8226-0A2CEF033B51}"/>
              </a:ext>
            </a:extLst>
          </p:cNvPr>
          <p:cNvSpPr txBox="1"/>
          <p:nvPr/>
        </p:nvSpPr>
        <p:spPr>
          <a:xfrm>
            <a:off x="3477949" y="3270666"/>
            <a:ext cx="39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0000"/>
                </a:solidFill>
              </a:rPr>
              <a:t>B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4281B-9D82-3245-A8E7-98FD0DD56977}"/>
              </a:ext>
            </a:extLst>
          </p:cNvPr>
          <p:cNvSpPr txBox="1"/>
          <p:nvPr/>
        </p:nvSpPr>
        <p:spPr>
          <a:xfrm>
            <a:off x="5011801" y="5534658"/>
            <a:ext cx="39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0000"/>
                </a:solidFill>
              </a:rPr>
              <a:t>C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14A50-717D-2942-86CE-E9830B738891}"/>
              </a:ext>
            </a:extLst>
          </p:cNvPr>
          <p:cNvSpPr txBox="1"/>
          <p:nvPr/>
        </p:nvSpPr>
        <p:spPr>
          <a:xfrm>
            <a:off x="6785028" y="3932282"/>
            <a:ext cx="39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0000"/>
                </a:solidFill>
              </a:rPr>
              <a:t>D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220F69-9B1A-464B-AA67-FFDC1BED7531}"/>
              </a:ext>
            </a:extLst>
          </p:cNvPr>
          <p:cNvSpPr/>
          <p:nvPr/>
        </p:nvSpPr>
        <p:spPr>
          <a:xfrm>
            <a:off x="2365434" y="4567560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C04C48-41DD-794F-A5E3-5901C2F3C621}"/>
              </a:ext>
            </a:extLst>
          </p:cNvPr>
          <p:cNvSpPr/>
          <p:nvPr/>
        </p:nvSpPr>
        <p:spPr>
          <a:xfrm>
            <a:off x="4065589" y="3531574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9A77CA-836D-E344-B789-9C2084B6CFCC}"/>
              </a:ext>
            </a:extLst>
          </p:cNvPr>
          <p:cNvSpPr/>
          <p:nvPr/>
        </p:nvSpPr>
        <p:spPr>
          <a:xfrm>
            <a:off x="3857344" y="3913623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CA7DFB5-39D3-2E4A-96DB-65940D709510}"/>
              </a:ext>
            </a:extLst>
          </p:cNvPr>
          <p:cNvSpPr/>
          <p:nvPr/>
        </p:nvSpPr>
        <p:spPr>
          <a:xfrm>
            <a:off x="4235267" y="3845128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EEECEB-80C2-AD49-8481-67EFE85F61DA}"/>
              </a:ext>
            </a:extLst>
          </p:cNvPr>
          <p:cNvSpPr/>
          <p:nvPr/>
        </p:nvSpPr>
        <p:spPr>
          <a:xfrm>
            <a:off x="4127713" y="4177386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8DAE0B3-1A85-F74C-85F9-0A8106986381}"/>
              </a:ext>
            </a:extLst>
          </p:cNvPr>
          <p:cNvSpPr/>
          <p:nvPr/>
        </p:nvSpPr>
        <p:spPr>
          <a:xfrm>
            <a:off x="6093459" y="4388558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D83494E-4675-DF4E-8848-E98BB3C5D6BB}"/>
              </a:ext>
            </a:extLst>
          </p:cNvPr>
          <p:cNvSpPr/>
          <p:nvPr/>
        </p:nvSpPr>
        <p:spPr>
          <a:xfrm>
            <a:off x="6328590" y="4688543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699D6F-B108-3940-83BE-20AD7BD6EE3B}"/>
              </a:ext>
            </a:extLst>
          </p:cNvPr>
          <p:cNvSpPr/>
          <p:nvPr/>
        </p:nvSpPr>
        <p:spPr>
          <a:xfrm>
            <a:off x="4715542" y="5523524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DDCF1D-67EC-2A4E-A4FD-AACF4E1335E7}"/>
              </a:ext>
            </a:extLst>
          </p:cNvPr>
          <p:cNvSpPr txBox="1"/>
          <p:nvPr/>
        </p:nvSpPr>
        <p:spPr>
          <a:xfrm>
            <a:off x="2365434" y="4745817"/>
            <a:ext cx="54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5">
                    <a:lumMod val="75000"/>
                  </a:schemeClr>
                </a:solidFill>
              </a:rPr>
              <a:t>S1</a:t>
            </a:r>
            <a:endParaRPr kumimoji="1" lang="ko-Kore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9D034-7016-E445-BF3D-D75C8073F4E9}"/>
              </a:ext>
            </a:extLst>
          </p:cNvPr>
          <p:cNvSpPr txBox="1"/>
          <p:nvPr/>
        </p:nvSpPr>
        <p:spPr>
          <a:xfrm>
            <a:off x="6135808" y="4155589"/>
            <a:ext cx="54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5">
                    <a:lumMod val="75000"/>
                  </a:schemeClr>
                </a:solidFill>
              </a:rPr>
              <a:t>S2</a:t>
            </a:r>
            <a:endParaRPr kumimoji="1" lang="ko-Kore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4F7D21-72E6-DE4C-8F0C-9803DAEB7D94}"/>
              </a:ext>
            </a:extLst>
          </p:cNvPr>
          <p:cNvCxnSpPr>
            <a:cxnSpLocks/>
            <a:stCxn id="11" idx="6"/>
            <a:endCxn id="29" idx="3"/>
          </p:cNvCxnSpPr>
          <p:nvPr/>
        </p:nvCxnSpPr>
        <p:spPr>
          <a:xfrm flipV="1">
            <a:off x="2600565" y="4595089"/>
            <a:ext cx="3527328" cy="934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75F3646-5233-A74C-BAD9-28EA48DE93F1}"/>
              </a:ext>
            </a:extLst>
          </p:cNvPr>
          <p:cNvSpPr/>
          <p:nvPr/>
        </p:nvSpPr>
        <p:spPr>
          <a:xfrm>
            <a:off x="9008548" y="3932282"/>
            <a:ext cx="1640912" cy="160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A0499-62C9-494C-891B-B3BAE8EC0089}"/>
              </a:ext>
            </a:extLst>
          </p:cNvPr>
          <p:cNvSpPr txBox="1"/>
          <p:nvPr/>
        </p:nvSpPr>
        <p:spPr>
          <a:xfrm>
            <a:off x="10193321" y="3682142"/>
            <a:ext cx="57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0000"/>
                </a:solidFill>
              </a:rPr>
              <a:t>D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609CDD3-3420-D84D-BE3A-9484FFEABC36}"/>
              </a:ext>
            </a:extLst>
          </p:cNvPr>
          <p:cNvSpPr/>
          <p:nvPr/>
        </p:nvSpPr>
        <p:spPr>
          <a:xfrm>
            <a:off x="9313454" y="4229212"/>
            <a:ext cx="343446" cy="3513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F895E6-21BE-6F49-9889-520CFE0CC3CF}"/>
              </a:ext>
            </a:extLst>
          </p:cNvPr>
          <p:cNvSpPr/>
          <p:nvPr/>
        </p:nvSpPr>
        <p:spPr>
          <a:xfrm>
            <a:off x="10015584" y="4863937"/>
            <a:ext cx="343446" cy="3513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771117-8F48-C946-935D-DF90DA29E68C}"/>
              </a:ext>
            </a:extLst>
          </p:cNvPr>
          <p:cNvSpPr txBox="1"/>
          <p:nvPr/>
        </p:nvSpPr>
        <p:spPr>
          <a:xfrm>
            <a:off x="9316613" y="3996244"/>
            <a:ext cx="79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kumimoji="1" lang="ko-Kore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8AE57B-4E1C-BA48-9CAD-3B1A76B2F2FD}"/>
              </a:ext>
            </a:extLst>
          </p:cNvPr>
          <p:cNvSpPr txBox="1"/>
          <p:nvPr/>
        </p:nvSpPr>
        <p:spPr>
          <a:xfrm>
            <a:off x="9517808" y="5088155"/>
            <a:ext cx="79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kumimoji="1" lang="en-US" altLang="ko-KR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kumimoji="1" lang="ko-Kore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F8520C6-D30A-0446-8AC3-5BF44A08DDDD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9586439" y="4511282"/>
            <a:ext cx="479442" cy="404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F16A0FCF-B4C6-BC40-BBDE-C0253D9B87A0}"/>
              </a:ext>
            </a:extLst>
          </p:cNvPr>
          <p:cNvCxnSpPr>
            <a:cxnSpLocks/>
          </p:cNvCxnSpPr>
          <p:nvPr/>
        </p:nvCxnSpPr>
        <p:spPr>
          <a:xfrm>
            <a:off x="8425542" y="2634783"/>
            <a:ext cx="0" cy="386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4084099B-21D6-BB41-A525-CBE7BB9FDB85}"/>
              </a:ext>
            </a:extLst>
          </p:cNvPr>
          <p:cNvSpPr/>
          <p:nvPr/>
        </p:nvSpPr>
        <p:spPr>
          <a:xfrm>
            <a:off x="7880937" y="1269895"/>
            <a:ext cx="360000" cy="36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47A343-A07C-494A-BD91-94778FB4FBBC}"/>
              </a:ext>
            </a:extLst>
          </p:cNvPr>
          <p:cNvSpPr/>
          <p:nvPr/>
        </p:nvSpPr>
        <p:spPr>
          <a:xfrm>
            <a:off x="8296068" y="1296006"/>
            <a:ext cx="1122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정류장 군집</a:t>
            </a:r>
            <a:endParaRPr lang="ko-Kore-KR" altLang="en-US" sz="14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078C9AF-FC71-5F42-9DB0-AEB338E16C9B}"/>
              </a:ext>
            </a:extLst>
          </p:cNvPr>
          <p:cNvSpPr/>
          <p:nvPr/>
        </p:nvSpPr>
        <p:spPr>
          <a:xfrm>
            <a:off x="7969497" y="1718783"/>
            <a:ext cx="235131" cy="241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CD0A9A7-5B76-5048-9BF6-BC8F3E380CAC}"/>
              </a:ext>
            </a:extLst>
          </p:cNvPr>
          <p:cNvSpPr/>
          <p:nvPr/>
        </p:nvSpPr>
        <p:spPr>
          <a:xfrm>
            <a:off x="8296068" y="1685877"/>
            <a:ext cx="1122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dirty="0"/>
              <a:t>정류장</a:t>
            </a:r>
            <a:r>
              <a:rPr lang="ko-KR" altLang="en-US" sz="1400" dirty="0"/>
              <a:t> 개체</a:t>
            </a:r>
            <a:endParaRPr lang="ko-Kore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C4927C-1DAD-D44F-80A9-BBDAFC44C712}"/>
              </a:ext>
            </a:extLst>
          </p:cNvPr>
          <p:cNvSpPr/>
          <p:nvPr/>
        </p:nvSpPr>
        <p:spPr>
          <a:xfrm>
            <a:off x="7760489" y="1145284"/>
            <a:ext cx="3643488" cy="9922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FB99908-A229-964B-AA55-9089E95F84B0}"/>
              </a:ext>
            </a:extLst>
          </p:cNvPr>
          <p:cNvCxnSpPr>
            <a:cxnSpLocks/>
          </p:cNvCxnSpPr>
          <p:nvPr/>
        </p:nvCxnSpPr>
        <p:spPr>
          <a:xfrm>
            <a:off x="9519495" y="1419099"/>
            <a:ext cx="4296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B1BB02-D371-FD41-AA2E-26ADE4696846}"/>
              </a:ext>
            </a:extLst>
          </p:cNvPr>
          <p:cNvSpPr/>
          <p:nvPr/>
        </p:nvSpPr>
        <p:spPr>
          <a:xfrm>
            <a:off x="9974332" y="1265210"/>
            <a:ext cx="942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dirty="0"/>
              <a:t>이동</a:t>
            </a:r>
            <a:r>
              <a:rPr lang="ko-KR" altLang="en-US" sz="1400" dirty="0"/>
              <a:t> 경로</a:t>
            </a:r>
            <a:endParaRPr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80C64B-E41C-1A4F-97B2-8A0E838E3340}"/>
              </a:ext>
            </a:extLst>
          </p:cNvPr>
          <p:cNvSpPr txBox="1"/>
          <p:nvPr/>
        </p:nvSpPr>
        <p:spPr>
          <a:xfrm>
            <a:off x="9600376" y="1652068"/>
            <a:ext cx="22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t</a:t>
            </a:r>
            <a:endParaRPr kumimoji="1" lang="ko-Kore-KR" altLang="en-US" sz="2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41A184-D4A0-0A4E-A3EE-70335302D276}"/>
              </a:ext>
            </a:extLst>
          </p:cNvPr>
          <p:cNvSpPr/>
          <p:nvPr/>
        </p:nvSpPr>
        <p:spPr>
          <a:xfrm>
            <a:off x="9850910" y="1704543"/>
            <a:ext cx="1342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경로 이동 시간</a:t>
            </a:r>
            <a:endParaRPr lang="ko-Kore-KR" altLang="en-US" sz="14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E13394-0DC2-8A41-A139-846A10FF9DE8}"/>
              </a:ext>
            </a:extLst>
          </p:cNvPr>
          <p:cNvSpPr/>
          <p:nvPr/>
        </p:nvSpPr>
        <p:spPr>
          <a:xfrm>
            <a:off x="8611055" y="2551408"/>
            <a:ext cx="1500730" cy="43679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2CEA9E-2AF9-894E-B020-4EF85CECFE81}"/>
              </a:ext>
            </a:extLst>
          </p:cNvPr>
          <p:cNvSpPr/>
          <p:nvPr/>
        </p:nvSpPr>
        <p:spPr>
          <a:xfrm>
            <a:off x="8663952" y="2556291"/>
            <a:ext cx="144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D</a:t>
            </a:r>
            <a:r>
              <a:rPr lang="ko-Kore-KR" altLang="en-US" sz="1400" dirty="0"/>
              <a:t>의</a:t>
            </a:r>
            <a:r>
              <a:rPr lang="ko-KR" altLang="en-US" sz="1400" dirty="0"/>
              <a:t> 이동시간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2000" b="1" dirty="0"/>
              <a:t>t</a:t>
            </a:r>
            <a:endParaRPr lang="ko-Kore-KR" altLang="en-US" sz="14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20D21C3-7653-3543-AAB9-6DEBF643582F}"/>
              </a:ext>
            </a:extLst>
          </p:cNvPr>
          <p:cNvSpPr/>
          <p:nvPr/>
        </p:nvSpPr>
        <p:spPr>
          <a:xfrm>
            <a:off x="5623822" y="2552939"/>
            <a:ext cx="2719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dirty="0"/>
              <a:t>A, B, C, D </a:t>
            </a:r>
            <a:r>
              <a:rPr lang="ko-KR" altLang="en-US" sz="1400" dirty="0"/>
              <a:t>각각의 이동시간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2000" b="1" dirty="0"/>
              <a:t>t/</a:t>
            </a:r>
            <a:r>
              <a:rPr lang="en-US" altLang="ko-KR" b="1" dirty="0"/>
              <a:t>4</a:t>
            </a:r>
            <a:endParaRPr lang="ko-Kore-KR" altLang="en-US" sz="14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30AE75-1E23-7743-B732-92F839D255AB}"/>
              </a:ext>
            </a:extLst>
          </p:cNvPr>
          <p:cNvSpPr/>
          <p:nvPr/>
        </p:nvSpPr>
        <p:spPr>
          <a:xfrm>
            <a:off x="5616725" y="2545487"/>
            <a:ext cx="2623922" cy="43679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46C075-9E19-B248-AB9A-409A1BE4C1A9}"/>
              </a:ext>
            </a:extLst>
          </p:cNvPr>
          <p:cNvSpPr/>
          <p:nvPr/>
        </p:nvSpPr>
        <p:spPr>
          <a:xfrm>
            <a:off x="3533167" y="6397174"/>
            <a:ext cx="27029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  </a:t>
            </a:r>
            <a:r>
              <a:rPr lang="ko-KR" altLang="en-US" sz="1200" dirty="0"/>
              <a:t>체류시간 분석 알고리즘 예시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503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이동패턴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01462" y="1887885"/>
            <a:ext cx="25266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 연결성 조사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A6F05-7FAF-8B49-ABDC-88D6BFCC3CFF}"/>
              </a:ext>
            </a:extLst>
          </p:cNvPr>
          <p:cNvSpPr/>
          <p:nvPr/>
        </p:nvSpPr>
        <p:spPr>
          <a:xfrm>
            <a:off x="1301462" y="2598010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move(</a:t>
            </a:r>
            <a:r>
              <a:rPr lang="en-US" altLang="ko-Kore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p</a:t>
            </a:r>
            <a:r>
              <a:rPr lang="en-US" altLang="ko-KR" b="1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ore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p</a:t>
            </a:r>
            <a:r>
              <a:rPr lang="en-US" altLang="ko-KR" b="1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 t)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</a:t>
            </a:r>
            <a:r>
              <a:rPr lang="en-US" altLang="ko-KR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지점에서 </a:t>
            </a:r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p</a:t>
            </a:r>
            <a:r>
              <a:rPr lang="en-US" altLang="ko-KR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2 </a:t>
            </a:r>
            <a:r>
              <a:rPr lang="ko-KR" altLang="en-US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지점</a:t>
            </a:r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이동거리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시간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t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동안 이동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189001A-12EE-7144-BB32-D91B0F27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62325"/>
              </p:ext>
            </p:extLst>
          </p:nvPr>
        </p:nvGraphicFramePr>
        <p:xfrm>
          <a:off x="3029333" y="3376709"/>
          <a:ext cx="86836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82">
                  <a:extLst>
                    <a:ext uri="{9D8B030D-6E8A-4147-A177-3AD203B41FA5}">
                      <a16:colId xmlns:a16="http://schemas.microsoft.com/office/drawing/2014/main" val="3087147018"/>
                    </a:ext>
                  </a:extLst>
                </a:gridCol>
                <a:gridCol w="434182">
                  <a:extLst>
                    <a:ext uri="{9D8B030D-6E8A-4147-A177-3AD203B41FA5}">
                      <a16:colId xmlns:a16="http://schemas.microsoft.com/office/drawing/2014/main" val="3694909840"/>
                    </a:ext>
                  </a:extLst>
                </a:gridCol>
              </a:tblGrid>
              <a:tr h="29248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510230"/>
                  </a:ext>
                </a:extLst>
              </a:tr>
              <a:tr h="29248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96566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4838D-94F0-9F46-9805-F5619D193220}"/>
              </a:ext>
            </a:extLst>
          </p:cNvPr>
          <p:cNvSpPr/>
          <p:nvPr/>
        </p:nvSpPr>
        <p:spPr>
          <a:xfrm>
            <a:off x="1946985" y="35578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버스 이용</a:t>
            </a:r>
            <a:endParaRPr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CC5C12-6D08-824E-A0A5-41AEE9E92C9B}"/>
              </a:ext>
            </a:extLst>
          </p:cNvPr>
          <p:cNvSpPr/>
          <p:nvPr/>
        </p:nvSpPr>
        <p:spPr>
          <a:xfrm>
            <a:off x="3898996" y="3188471"/>
            <a:ext cx="362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O</a:t>
            </a:r>
            <a:endParaRPr lang="ko-Kore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2EB6FA-8DCA-FB4C-B0E4-1A03BCEFEFD9}"/>
              </a:ext>
            </a:extLst>
          </p:cNvPr>
          <p:cNvSpPr/>
          <p:nvPr/>
        </p:nvSpPr>
        <p:spPr>
          <a:xfrm>
            <a:off x="3905408" y="3927135"/>
            <a:ext cx="349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X</a:t>
            </a:r>
            <a:endParaRPr lang="ko-Kore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6C9831-5722-3E4F-913A-44E6314C34BA}"/>
              </a:ext>
            </a:extLst>
          </p:cNvPr>
          <p:cNvSpPr/>
          <p:nvPr/>
        </p:nvSpPr>
        <p:spPr>
          <a:xfrm>
            <a:off x="4411781" y="3203860"/>
            <a:ext cx="5741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move(n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번째 승차 정류장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번째 하차 정류장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이용시간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811CBD-D773-B640-8FB5-4DA89D1D0215}"/>
              </a:ext>
            </a:extLst>
          </p:cNvPr>
          <p:cNvSpPr/>
          <p:nvPr/>
        </p:nvSpPr>
        <p:spPr>
          <a:xfrm>
            <a:off x="4411781" y="3923563"/>
            <a:ext cx="6515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move(n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번째 하차 정류장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n+1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번째 승차 정류장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미 이용시간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A88048-CFBD-0344-A5A8-3B3E5FA995B4}"/>
              </a:ext>
            </a:extLst>
          </p:cNvPr>
          <p:cNvSpPr/>
          <p:nvPr/>
        </p:nvSpPr>
        <p:spPr>
          <a:xfrm>
            <a:off x="1301462" y="4775056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 </a:t>
            </a:r>
            <a:r>
              <a:rPr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≤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max_d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또는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t </a:t>
            </a:r>
            <a:r>
              <a:rPr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≤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max_t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이면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move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연결된 것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305B9-C7F6-EF42-AD75-F77D7FEE1E0F}"/>
              </a:ext>
            </a:extLst>
          </p:cNvPr>
          <p:cNvSpPr/>
          <p:nvPr/>
        </p:nvSpPr>
        <p:spPr>
          <a:xfrm>
            <a:off x="1375915" y="5128999"/>
            <a:ext cx="10099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➔ max_d</a:t>
            </a:r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max_t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통행패턴 연결성 조사를 위한 알고리즘 하이퍼파라미터로 튜닝과정을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거쳐 도출</a:t>
            </a:r>
            <a:endParaRPr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48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이동패턴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01462" y="1887885"/>
            <a:ext cx="18069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이동패턴이란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A6F05-7FAF-8B49-ABDC-88D6BFCC3CFF}"/>
              </a:ext>
            </a:extLst>
          </p:cNvPr>
          <p:cNvSpPr/>
          <p:nvPr/>
        </p:nvSpPr>
        <p:spPr>
          <a:xfrm>
            <a:off x="1301462" y="2598010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이동패턴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사용자의 일련의 이동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A88048-CFBD-0344-A5A8-3B3E5FA995B4}"/>
              </a:ext>
            </a:extLst>
          </p:cNvPr>
          <p:cNvSpPr/>
          <p:nvPr/>
        </p:nvSpPr>
        <p:spPr>
          <a:xfrm>
            <a:off x="1301462" y="4032101"/>
            <a:ext cx="908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 ➔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d </a:t>
            </a:r>
            <a:r>
              <a:rPr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≤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max_d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또는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t </a:t>
            </a:r>
            <a:r>
              <a:rPr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≤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max_t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이면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move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연결된 것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9305B9-C7F6-EF42-AD75-F77D7FEE1E0F}"/>
              </a:ext>
            </a:extLst>
          </p:cNvPr>
          <p:cNvSpPr/>
          <p:nvPr/>
        </p:nvSpPr>
        <p:spPr>
          <a:xfrm>
            <a:off x="1375915" y="4386044"/>
            <a:ext cx="10099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➔ max_d</a:t>
            </a:r>
            <a:r>
              <a:rPr lang="en-US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max_t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통행패턴 연결성 조사를 위한 알고리즘 하이퍼파라미터로 튜닝과정을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거쳐 도출</a:t>
            </a:r>
            <a:endParaRPr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1077-8CFB-A44B-B122-C753F9A41813}"/>
              </a:ext>
            </a:extLst>
          </p:cNvPr>
          <p:cNvSpPr/>
          <p:nvPr/>
        </p:nvSpPr>
        <p:spPr>
          <a:xfrm>
            <a:off x="3743079" y="3102888"/>
            <a:ext cx="2939906" cy="65202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572563-C605-3D43-AE7F-5C732C2AFDC1}"/>
              </a:ext>
            </a:extLst>
          </p:cNvPr>
          <p:cNvSpPr/>
          <p:nvPr/>
        </p:nvSpPr>
        <p:spPr>
          <a:xfrm>
            <a:off x="3804633" y="3228945"/>
            <a:ext cx="2878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pattern = (s</a:t>
            </a:r>
            <a:r>
              <a:rPr lang="en-US" altLang="ko-KR" sz="2000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s</a:t>
            </a:r>
            <a:r>
              <a:rPr lang="en-US" altLang="ko-KR" sz="2000" baseline="-25000" dirty="0"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... , </a:t>
            </a:r>
            <a:r>
              <a:rPr lang="en-US" altLang="ko-Kore-KR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</a:t>
            </a:r>
            <a:r>
              <a:rPr lang="en-US" altLang="ko-Kore-KR" sz="2000" baseline="-25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en-US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ore-KR" altLang="en-US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070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이동패턴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39FBDF6-210A-694A-84F2-611A5B5FF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3897" y="2429767"/>
            <a:ext cx="6284205" cy="341813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01462" y="1887885"/>
            <a:ext cx="17908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 통합 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F4A7FB-5FF5-B045-B9FC-F16D2A25EF9D}"/>
              </a:ext>
            </a:extLst>
          </p:cNvPr>
          <p:cNvSpPr/>
          <p:nvPr/>
        </p:nvSpPr>
        <p:spPr>
          <a:xfrm>
            <a:off x="4168990" y="5999083"/>
            <a:ext cx="3847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8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  <a:r>
              <a:rPr lang="ko-KR" altLang="en-US" sz="1200" dirty="0"/>
              <a:t>이동패턴 분석 알고리즘 예시</a:t>
            </a:r>
            <a:r>
              <a:rPr lang="en-US" altLang="ko-KR" sz="1200" dirty="0"/>
              <a:t> – </a:t>
            </a:r>
            <a:r>
              <a:rPr lang="en-US" altLang="ko-KR" sz="1200" dirty="0" err="1"/>
              <a:t>Trie</a:t>
            </a:r>
            <a:r>
              <a:rPr lang="ko-KR" altLang="en-US" sz="1200" dirty="0"/>
              <a:t> 구조의 활용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7196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제주도 지도-맛집,관광,테마">
            <a:extLst>
              <a:ext uri="{FF2B5EF4-FFF2-40B4-BE49-F238E27FC236}">
                <a16:creationId xmlns:a16="http://schemas.microsoft.com/office/drawing/2014/main" id="{9EEB4A0C-653A-4B43-BA85-CE8D8780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707" y="1654451"/>
            <a:ext cx="7265836" cy="495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 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이동패턴 분석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01462" y="1887885"/>
            <a:ext cx="25266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 시각화 예시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A490435-FDB8-164D-AC76-85E39424D936}"/>
              </a:ext>
            </a:extLst>
          </p:cNvPr>
          <p:cNvSpPr/>
          <p:nvPr/>
        </p:nvSpPr>
        <p:spPr>
          <a:xfrm>
            <a:off x="5188922" y="2711116"/>
            <a:ext cx="2196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E646CB-77A7-154B-A3BF-371FEC75FC06}"/>
              </a:ext>
            </a:extLst>
          </p:cNvPr>
          <p:cNvSpPr/>
          <p:nvPr/>
        </p:nvSpPr>
        <p:spPr>
          <a:xfrm>
            <a:off x="3336060" y="312849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07BC1D-BB0F-634E-A25D-9D3BAC15351D}"/>
              </a:ext>
            </a:extLst>
          </p:cNvPr>
          <p:cNvSpPr/>
          <p:nvPr/>
        </p:nvSpPr>
        <p:spPr>
          <a:xfrm>
            <a:off x="3961701" y="50595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8C6F0F-107A-F141-BB87-8C35BD29A264}"/>
              </a:ext>
            </a:extLst>
          </p:cNvPr>
          <p:cNvSpPr/>
          <p:nvPr/>
        </p:nvSpPr>
        <p:spPr>
          <a:xfrm>
            <a:off x="5910817" y="34092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7B7B190-7AF4-174B-9D9A-B911449B746E}"/>
              </a:ext>
            </a:extLst>
          </p:cNvPr>
          <p:cNvSpPr/>
          <p:nvPr/>
        </p:nvSpPr>
        <p:spPr>
          <a:xfrm>
            <a:off x="5686229" y="366590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DEB1D3-BF83-0648-BDF8-6116130BBB3B}"/>
              </a:ext>
            </a:extLst>
          </p:cNvPr>
          <p:cNvSpPr/>
          <p:nvPr/>
        </p:nvSpPr>
        <p:spPr>
          <a:xfrm>
            <a:off x="6295828" y="347340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BBA194-4EB9-9243-B5C3-9A11504B4E2A}"/>
              </a:ext>
            </a:extLst>
          </p:cNvPr>
          <p:cNvSpPr/>
          <p:nvPr/>
        </p:nvSpPr>
        <p:spPr>
          <a:xfrm>
            <a:off x="6456251" y="257504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65675B-9470-3342-9BEA-F2C42B0C61D6}"/>
              </a:ext>
            </a:extLst>
          </p:cNvPr>
          <p:cNvSpPr/>
          <p:nvPr/>
        </p:nvSpPr>
        <p:spPr>
          <a:xfrm>
            <a:off x="4856934" y="1831244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군집 선택</a:t>
            </a:r>
            <a:endParaRPr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F96528-768F-2444-A8B3-C2697770F2DA}"/>
              </a:ext>
            </a:extLst>
          </p:cNvPr>
          <p:cNvCxnSpPr/>
          <p:nvPr/>
        </p:nvCxnSpPr>
        <p:spPr>
          <a:xfrm>
            <a:off x="5298721" y="2139021"/>
            <a:ext cx="0" cy="572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3022C0E-C86C-0E47-9864-21AD73BE25A4}"/>
              </a:ext>
            </a:extLst>
          </p:cNvPr>
          <p:cNvSpPr/>
          <p:nvPr/>
        </p:nvSpPr>
        <p:spPr>
          <a:xfrm>
            <a:off x="3025204" y="513154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F56FC7-FD2B-274F-99B6-C0117ABEC1B2}"/>
              </a:ext>
            </a:extLst>
          </p:cNvPr>
          <p:cNvSpPr/>
          <p:nvPr/>
        </p:nvSpPr>
        <p:spPr>
          <a:xfrm>
            <a:off x="3825344" y="281567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EF7D7ED-16A8-D649-A49A-0183F0806130}"/>
              </a:ext>
            </a:extLst>
          </p:cNvPr>
          <p:cNvSpPr/>
          <p:nvPr/>
        </p:nvSpPr>
        <p:spPr>
          <a:xfrm>
            <a:off x="8068479" y="279161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AC9DEC-BF44-284B-B61E-D3A2FF570CDD}"/>
              </a:ext>
            </a:extLst>
          </p:cNvPr>
          <p:cNvSpPr/>
          <p:nvPr/>
        </p:nvSpPr>
        <p:spPr>
          <a:xfrm>
            <a:off x="8058106" y="5275549"/>
            <a:ext cx="3070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출발지로부터 경로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길이 표현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예시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12C697B-807E-1946-BA64-F452BDB82186}"/>
              </a:ext>
            </a:extLst>
          </p:cNvPr>
          <p:cNvSpPr/>
          <p:nvPr/>
        </p:nvSpPr>
        <p:spPr>
          <a:xfrm>
            <a:off x="-250235" y="3170010"/>
            <a:ext cx="1669122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0786DA-D197-4548-A506-07DD7C4DADE8}"/>
              </a:ext>
            </a:extLst>
          </p:cNvPr>
          <p:cNvSpPr/>
          <p:nvPr/>
        </p:nvSpPr>
        <p:spPr>
          <a:xfrm>
            <a:off x="143433" y="324937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유형 </a:t>
            </a:r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ko-Kore-KR" altLang="en-US" sz="2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29B1C9-6CC0-0942-9EF5-5E49FC34EBF2}"/>
              </a:ext>
            </a:extLst>
          </p:cNvPr>
          <p:cNvSpPr/>
          <p:nvPr/>
        </p:nvSpPr>
        <p:spPr>
          <a:xfrm>
            <a:off x="3689859" y="6055215"/>
            <a:ext cx="27446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  <a:r>
              <a:rPr lang="ko-KR" altLang="en-US" sz="1200" dirty="0"/>
              <a:t>이동패턴 분석 시각화 </a:t>
            </a:r>
            <a:r>
              <a:rPr lang="en-US" altLang="ko-KR" sz="1200" dirty="0"/>
              <a:t>–</a:t>
            </a:r>
            <a:r>
              <a:rPr lang="ko-KR" altLang="en-US" sz="1200" dirty="0"/>
              <a:t> 유형</a:t>
            </a:r>
            <a:r>
              <a:rPr lang="en-US" altLang="ko-KR" sz="1200" dirty="0"/>
              <a:t>1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7708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1828B6D-AE8B-A342-B142-E500CDFA5670}"/>
              </a:ext>
            </a:extLst>
          </p:cNvPr>
          <p:cNvSpPr/>
          <p:nvPr/>
        </p:nvSpPr>
        <p:spPr>
          <a:xfrm>
            <a:off x="2608691" y="1593258"/>
            <a:ext cx="8666671" cy="476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 descr="제주도 지도-맛집,관광,테마">
            <a:extLst>
              <a:ext uri="{FF2B5EF4-FFF2-40B4-BE49-F238E27FC236}">
                <a16:creationId xmlns:a16="http://schemas.microsoft.com/office/drawing/2014/main" id="{9EEB4A0C-653A-4B43-BA85-CE8D8780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96" y="1531760"/>
            <a:ext cx="7265836" cy="495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65675B-9470-3342-9BEA-F2C42B0C61D6}"/>
              </a:ext>
            </a:extLst>
          </p:cNvPr>
          <p:cNvSpPr/>
          <p:nvPr/>
        </p:nvSpPr>
        <p:spPr>
          <a:xfrm>
            <a:off x="5234623" y="170855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선택한 군집</a:t>
            </a:r>
            <a:endParaRPr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F96528-768F-2444-A8B3-C2697770F2DA}"/>
              </a:ext>
            </a:extLst>
          </p:cNvPr>
          <p:cNvCxnSpPr/>
          <p:nvPr/>
        </p:nvCxnSpPr>
        <p:spPr>
          <a:xfrm>
            <a:off x="5676410" y="2016330"/>
            <a:ext cx="0" cy="572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9BF0001-2AE0-814D-9660-14CFCE43DF42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4344966" y="2725284"/>
            <a:ext cx="1221261" cy="1006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E279AB9-85D5-5D47-9827-C9DB6880E51D}"/>
              </a:ext>
            </a:extLst>
          </p:cNvPr>
          <p:cNvCxnSpPr>
            <a:cxnSpLocks/>
          </p:cNvCxnSpPr>
          <p:nvPr/>
        </p:nvCxnSpPr>
        <p:spPr>
          <a:xfrm flipH="1">
            <a:off x="5676410" y="2532959"/>
            <a:ext cx="1207877" cy="17119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DCE2F3B3-B88A-2F40-91FA-74F1A03B0334}"/>
              </a:ext>
            </a:extLst>
          </p:cNvPr>
          <p:cNvCxnSpPr>
            <a:cxnSpLocks/>
          </p:cNvCxnSpPr>
          <p:nvPr/>
        </p:nvCxnSpPr>
        <p:spPr>
          <a:xfrm flipH="1" flipV="1">
            <a:off x="5727840" y="2763735"/>
            <a:ext cx="556024" cy="54574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CB1D8D7-97B0-204E-A34C-5E5FCE894C8A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3903062" y="2853776"/>
            <a:ext cx="326500" cy="201874"/>
          </a:xfrm>
          <a:prstGeom prst="line">
            <a:avLst/>
          </a:prstGeom>
          <a:ln w="12700">
            <a:solidFill>
              <a:srgbClr val="C00000">
                <a:alpha val="6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79E646CB-77A7-154B-A3BF-371FEC75FC06}"/>
              </a:ext>
            </a:extLst>
          </p:cNvPr>
          <p:cNvSpPr/>
          <p:nvPr/>
        </p:nvSpPr>
        <p:spPr>
          <a:xfrm>
            <a:off x="4200966" y="27539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58026B1C-0B6D-424E-90EE-ACCBA51C954F}"/>
              </a:ext>
            </a:extLst>
          </p:cNvPr>
          <p:cNvCxnSpPr>
            <a:cxnSpLocks/>
          </p:cNvCxnSpPr>
          <p:nvPr/>
        </p:nvCxnSpPr>
        <p:spPr>
          <a:xfrm flipH="1">
            <a:off x="6267270" y="3159367"/>
            <a:ext cx="638670" cy="136016"/>
          </a:xfrm>
          <a:prstGeom prst="line">
            <a:avLst/>
          </a:prstGeom>
          <a:ln w="38100">
            <a:solidFill>
              <a:srgbClr val="00B25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B43BC161-38D5-5044-8813-830A477491BE}"/>
              </a:ext>
            </a:extLst>
          </p:cNvPr>
          <p:cNvCxnSpPr>
            <a:cxnSpLocks/>
          </p:cNvCxnSpPr>
          <p:nvPr/>
        </p:nvCxnSpPr>
        <p:spPr>
          <a:xfrm flipH="1" flipV="1">
            <a:off x="6272071" y="3317236"/>
            <a:ext cx="561869" cy="351766"/>
          </a:xfrm>
          <a:prstGeom prst="line">
            <a:avLst/>
          </a:prstGeom>
          <a:ln w="19050">
            <a:solidFill>
              <a:srgbClr val="00B25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EBBA194-4EB9-9243-B5C3-9A11504B4E2A}"/>
              </a:ext>
            </a:extLst>
          </p:cNvPr>
          <p:cNvSpPr/>
          <p:nvPr/>
        </p:nvSpPr>
        <p:spPr>
          <a:xfrm>
            <a:off x="6833940" y="24523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37E792C-770C-9344-AAA9-6AC32B7D57EB}"/>
              </a:ext>
            </a:extLst>
          </p:cNvPr>
          <p:cNvCxnSpPr>
            <a:cxnSpLocks/>
          </p:cNvCxnSpPr>
          <p:nvPr/>
        </p:nvCxnSpPr>
        <p:spPr>
          <a:xfrm flipH="1">
            <a:off x="5983113" y="3308900"/>
            <a:ext cx="308887" cy="381955"/>
          </a:xfrm>
          <a:prstGeom prst="line">
            <a:avLst/>
          </a:prstGeom>
          <a:ln w="57150">
            <a:solidFill>
              <a:srgbClr val="00B25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F8C6F0F-107A-F141-BB87-8C35BD29A264}"/>
              </a:ext>
            </a:extLst>
          </p:cNvPr>
          <p:cNvSpPr/>
          <p:nvPr/>
        </p:nvSpPr>
        <p:spPr>
          <a:xfrm>
            <a:off x="6208890" y="323573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370DF902-2236-E448-99CE-70D548E7B7FD}"/>
              </a:ext>
            </a:extLst>
          </p:cNvPr>
          <p:cNvCxnSpPr>
            <a:cxnSpLocks/>
          </p:cNvCxnSpPr>
          <p:nvPr/>
        </p:nvCxnSpPr>
        <p:spPr>
          <a:xfrm flipV="1">
            <a:off x="4307479" y="2728761"/>
            <a:ext cx="1340416" cy="2277805"/>
          </a:xfrm>
          <a:prstGeom prst="line">
            <a:avLst/>
          </a:prstGeom>
          <a:ln w="101600">
            <a:solidFill>
              <a:srgbClr val="1A4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288A6360-F8DA-3548-8413-616B14BA4AA0}"/>
              </a:ext>
            </a:extLst>
          </p:cNvPr>
          <p:cNvCxnSpPr>
            <a:cxnSpLocks/>
          </p:cNvCxnSpPr>
          <p:nvPr/>
        </p:nvCxnSpPr>
        <p:spPr>
          <a:xfrm flipH="1">
            <a:off x="3434294" y="4982799"/>
            <a:ext cx="881504" cy="171868"/>
          </a:xfrm>
          <a:prstGeom prst="line">
            <a:avLst/>
          </a:prstGeom>
          <a:ln w="76200">
            <a:solidFill>
              <a:srgbClr val="2E75B6">
                <a:alpha val="7294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EB7E1EA-0348-8B41-B548-649E1BD091FE}"/>
              </a:ext>
            </a:extLst>
          </p:cNvPr>
          <p:cNvSpPr/>
          <p:nvPr/>
        </p:nvSpPr>
        <p:spPr>
          <a:xfrm>
            <a:off x="4243204" y="492296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D22495B3-0D11-104F-AAAE-CCEC67693748}"/>
              </a:ext>
            </a:extLst>
          </p:cNvPr>
          <p:cNvCxnSpPr>
            <a:cxnSpLocks/>
          </p:cNvCxnSpPr>
          <p:nvPr/>
        </p:nvCxnSpPr>
        <p:spPr>
          <a:xfrm flipH="1">
            <a:off x="5656426" y="2736632"/>
            <a:ext cx="2738067" cy="0"/>
          </a:xfrm>
          <a:prstGeom prst="line">
            <a:avLst/>
          </a:prstGeom>
          <a:ln w="28575">
            <a:solidFill>
              <a:srgbClr val="FFF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DF13C7BA-262D-F44A-B691-04E1FB64DA0C}"/>
              </a:ext>
            </a:extLst>
          </p:cNvPr>
          <p:cNvSpPr/>
          <p:nvPr/>
        </p:nvSpPr>
        <p:spPr>
          <a:xfrm>
            <a:off x="8312968" y="265722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A490435-FDB8-164D-AC76-85E39424D936}"/>
              </a:ext>
            </a:extLst>
          </p:cNvPr>
          <p:cNvSpPr/>
          <p:nvPr/>
        </p:nvSpPr>
        <p:spPr>
          <a:xfrm>
            <a:off x="5547865" y="2625139"/>
            <a:ext cx="2196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35824FF5-9C96-EA41-ADCF-29958723D6CB}"/>
              </a:ext>
            </a:extLst>
          </p:cNvPr>
          <p:cNvCxnSpPr>
            <a:cxnSpLocks/>
          </p:cNvCxnSpPr>
          <p:nvPr/>
        </p:nvCxnSpPr>
        <p:spPr>
          <a:xfrm flipH="1">
            <a:off x="5566227" y="3712314"/>
            <a:ext cx="426348" cy="1328666"/>
          </a:xfrm>
          <a:prstGeom prst="line">
            <a:avLst/>
          </a:prstGeom>
          <a:ln w="381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07C3316A-D38B-4149-B606-79E6DAECE213}"/>
              </a:ext>
            </a:extLst>
          </p:cNvPr>
          <p:cNvSpPr/>
          <p:nvPr/>
        </p:nvSpPr>
        <p:spPr>
          <a:xfrm>
            <a:off x="5496478" y="496811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7B7B190-7AF4-174B-9D9A-B911449B746E}"/>
              </a:ext>
            </a:extLst>
          </p:cNvPr>
          <p:cNvSpPr/>
          <p:nvPr/>
        </p:nvSpPr>
        <p:spPr>
          <a:xfrm>
            <a:off x="5915346" y="363237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61F0DD17-9AED-F04D-B495-8314F4E7FE72}"/>
              </a:ext>
            </a:extLst>
          </p:cNvPr>
          <p:cNvCxnSpPr>
            <a:cxnSpLocks/>
          </p:cNvCxnSpPr>
          <p:nvPr/>
        </p:nvCxnSpPr>
        <p:spPr>
          <a:xfrm flipH="1" flipV="1">
            <a:off x="3016251" y="4077834"/>
            <a:ext cx="442297" cy="105736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  <a:alpha val="72941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DF34BB54-0A32-414A-BC32-334D5F6BEB3A}"/>
              </a:ext>
            </a:extLst>
          </p:cNvPr>
          <p:cNvCxnSpPr>
            <a:cxnSpLocks/>
          </p:cNvCxnSpPr>
          <p:nvPr/>
        </p:nvCxnSpPr>
        <p:spPr>
          <a:xfrm flipV="1">
            <a:off x="3439499" y="3949545"/>
            <a:ext cx="181651" cy="119835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  <a:alpha val="72941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AF07BC1D-BB0F-634E-A25D-9D3BAC15351D}"/>
              </a:ext>
            </a:extLst>
          </p:cNvPr>
          <p:cNvSpPr/>
          <p:nvPr/>
        </p:nvSpPr>
        <p:spPr>
          <a:xfrm>
            <a:off x="3370637" y="506812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6A7418F-8576-9F4B-8DE8-E81F72615838}"/>
              </a:ext>
            </a:extLst>
          </p:cNvPr>
          <p:cNvSpPr/>
          <p:nvPr/>
        </p:nvSpPr>
        <p:spPr>
          <a:xfrm>
            <a:off x="2938174" y="40111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13073B7-E0ED-1148-B48C-D7EE04C1CD8E}"/>
              </a:ext>
            </a:extLst>
          </p:cNvPr>
          <p:cNvSpPr/>
          <p:nvPr/>
        </p:nvSpPr>
        <p:spPr>
          <a:xfrm>
            <a:off x="3535737" y="387750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D0F73534-C01E-F74C-A89C-684A530308C2}"/>
              </a:ext>
            </a:extLst>
          </p:cNvPr>
          <p:cNvCxnSpPr>
            <a:cxnSpLocks/>
          </p:cNvCxnSpPr>
          <p:nvPr/>
        </p:nvCxnSpPr>
        <p:spPr>
          <a:xfrm flipH="1">
            <a:off x="3679737" y="3113354"/>
            <a:ext cx="205295" cy="190170"/>
          </a:xfrm>
          <a:prstGeom prst="line">
            <a:avLst/>
          </a:prstGeom>
          <a:ln w="12700">
            <a:solidFill>
              <a:srgbClr val="C00000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EAC73F90-75D3-7745-A041-B43E6008F37D}"/>
              </a:ext>
            </a:extLst>
          </p:cNvPr>
          <p:cNvCxnSpPr>
            <a:cxnSpLocks/>
          </p:cNvCxnSpPr>
          <p:nvPr/>
        </p:nvCxnSpPr>
        <p:spPr>
          <a:xfrm flipH="1" flipV="1">
            <a:off x="3874996" y="3095842"/>
            <a:ext cx="87803" cy="649800"/>
          </a:xfrm>
          <a:prstGeom prst="line">
            <a:avLst/>
          </a:prstGeom>
          <a:ln w="12700">
            <a:solidFill>
              <a:srgbClr val="C00000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CF2055A-51F5-204A-A8CC-1885A0818492}"/>
              </a:ext>
            </a:extLst>
          </p:cNvPr>
          <p:cNvCxnSpPr>
            <a:cxnSpLocks/>
          </p:cNvCxnSpPr>
          <p:nvPr/>
        </p:nvCxnSpPr>
        <p:spPr>
          <a:xfrm flipH="1" flipV="1">
            <a:off x="3890880" y="3086210"/>
            <a:ext cx="454086" cy="231026"/>
          </a:xfrm>
          <a:prstGeom prst="line">
            <a:avLst/>
          </a:prstGeom>
          <a:ln w="12700">
            <a:solidFill>
              <a:srgbClr val="C00000">
                <a:alpha val="4392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86B0DFF-B07A-734D-89B9-01991D8118CE}"/>
              </a:ext>
            </a:extLst>
          </p:cNvPr>
          <p:cNvSpPr/>
          <p:nvPr/>
        </p:nvSpPr>
        <p:spPr>
          <a:xfrm>
            <a:off x="3828117" y="3041842"/>
            <a:ext cx="87803" cy="9428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24A9288-E066-B447-AD56-267C7E9E8FD7}"/>
              </a:ext>
            </a:extLst>
          </p:cNvPr>
          <p:cNvSpPr/>
          <p:nvPr/>
        </p:nvSpPr>
        <p:spPr>
          <a:xfrm>
            <a:off x="3638028" y="325726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6D92C53-8BD4-D844-9F66-4BF870249875}"/>
              </a:ext>
            </a:extLst>
          </p:cNvPr>
          <p:cNvSpPr/>
          <p:nvPr/>
        </p:nvSpPr>
        <p:spPr>
          <a:xfrm>
            <a:off x="3926953" y="368906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8220967-A9AD-E141-AE5D-16ED8D2EF36E}"/>
              </a:ext>
            </a:extLst>
          </p:cNvPr>
          <p:cNvSpPr/>
          <p:nvPr/>
        </p:nvSpPr>
        <p:spPr>
          <a:xfrm>
            <a:off x="4317478" y="329853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5EC06FD9-0410-D84D-B414-B19BEEB733AE}"/>
              </a:ext>
            </a:extLst>
          </p:cNvPr>
          <p:cNvCxnSpPr>
            <a:cxnSpLocks/>
          </p:cNvCxnSpPr>
          <p:nvPr/>
        </p:nvCxnSpPr>
        <p:spPr>
          <a:xfrm flipV="1">
            <a:off x="6394564" y="3676011"/>
            <a:ext cx="429958" cy="460981"/>
          </a:xfrm>
          <a:prstGeom prst="line">
            <a:avLst/>
          </a:prstGeom>
          <a:ln w="127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36346DF3-2BDF-4D4A-9908-3363308FB00D}"/>
              </a:ext>
            </a:extLst>
          </p:cNvPr>
          <p:cNvCxnSpPr>
            <a:cxnSpLocks/>
          </p:cNvCxnSpPr>
          <p:nvPr/>
        </p:nvCxnSpPr>
        <p:spPr>
          <a:xfrm flipH="1" flipV="1">
            <a:off x="6814997" y="3663312"/>
            <a:ext cx="231668" cy="491847"/>
          </a:xfrm>
          <a:prstGeom prst="line">
            <a:avLst/>
          </a:prstGeom>
          <a:ln w="127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26E5814D-F6A9-6149-9999-4B409894E25A}"/>
              </a:ext>
            </a:extLst>
          </p:cNvPr>
          <p:cNvCxnSpPr>
            <a:cxnSpLocks/>
          </p:cNvCxnSpPr>
          <p:nvPr/>
        </p:nvCxnSpPr>
        <p:spPr>
          <a:xfrm flipH="1" flipV="1">
            <a:off x="6851154" y="3653670"/>
            <a:ext cx="1168897" cy="942959"/>
          </a:xfrm>
          <a:prstGeom prst="line">
            <a:avLst/>
          </a:prstGeom>
          <a:ln w="127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FB84948C-2363-564C-9B66-08F294021186}"/>
              </a:ext>
            </a:extLst>
          </p:cNvPr>
          <p:cNvCxnSpPr>
            <a:cxnSpLocks/>
          </p:cNvCxnSpPr>
          <p:nvPr/>
        </p:nvCxnSpPr>
        <p:spPr>
          <a:xfrm flipH="1" flipV="1">
            <a:off x="6820744" y="3663313"/>
            <a:ext cx="287797" cy="1214621"/>
          </a:xfrm>
          <a:prstGeom prst="line">
            <a:avLst/>
          </a:prstGeom>
          <a:ln w="127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3DEB1D3-BF83-0648-BDF8-6116130BBB3B}"/>
              </a:ext>
            </a:extLst>
          </p:cNvPr>
          <p:cNvSpPr/>
          <p:nvPr/>
        </p:nvSpPr>
        <p:spPr>
          <a:xfrm>
            <a:off x="6753121" y="360164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C399D09-E8F4-0E42-96B8-E6A28F55E8E8}"/>
              </a:ext>
            </a:extLst>
          </p:cNvPr>
          <p:cNvSpPr/>
          <p:nvPr/>
        </p:nvSpPr>
        <p:spPr>
          <a:xfrm>
            <a:off x="6364913" y="410099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0EA15F-DF0C-9E46-A081-04E23BEDDDCD}"/>
              </a:ext>
            </a:extLst>
          </p:cNvPr>
          <p:cNvSpPr/>
          <p:nvPr/>
        </p:nvSpPr>
        <p:spPr>
          <a:xfrm>
            <a:off x="7072541" y="484193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AEB85F7-6515-4944-893C-B6CB05806060}"/>
              </a:ext>
            </a:extLst>
          </p:cNvPr>
          <p:cNvSpPr/>
          <p:nvPr/>
        </p:nvSpPr>
        <p:spPr>
          <a:xfrm>
            <a:off x="7016412" y="413699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AEB5D9B-7930-884D-87A5-1B5CC1A8A6DA}"/>
              </a:ext>
            </a:extLst>
          </p:cNvPr>
          <p:cNvSpPr/>
          <p:nvPr/>
        </p:nvSpPr>
        <p:spPr>
          <a:xfrm>
            <a:off x="7984051" y="454872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F993A1EB-8C0A-C648-913F-4960E975B175}"/>
              </a:ext>
            </a:extLst>
          </p:cNvPr>
          <p:cNvCxnSpPr>
            <a:cxnSpLocks/>
            <a:endCxn id="96" idx="7"/>
          </p:cNvCxnSpPr>
          <p:nvPr/>
        </p:nvCxnSpPr>
        <p:spPr>
          <a:xfrm flipH="1">
            <a:off x="6542982" y="2558971"/>
            <a:ext cx="326500" cy="201874"/>
          </a:xfrm>
          <a:prstGeom prst="line">
            <a:avLst/>
          </a:prstGeom>
          <a:ln w="12700">
            <a:solidFill>
              <a:srgbClr val="7030A0">
                <a:alpha val="619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84036B08-2649-AF40-8E8F-301661228B86}"/>
              </a:ext>
            </a:extLst>
          </p:cNvPr>
          <p:cNvSpPr/>
          <p:nvPr/>
        </p:nvSpPr>
        <p:spPr>
          <a:xfrm>
            <a:off x="6840886" y="245915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0B21963D-6874-3B41-98AD-70C1D4722F63}"/>
              </a:ext>
            </a:extLst>
          </p:cNvPr>
          <p:cNvCxnSpPr>
            <a:cxnSpLocks/>
          </p:cNvCxnSpPr>
          <p:nvPr/>
        </p:nvCxnSpPr>
        <p:spPr>
          <a:xfrm flipH="1">
            <a:off x="6319657" y="2818549"/>
            <a:ext cx="205295" cy="190170"/>
          </a:xfrm>
          <a:prstGeom prst="line">
            <a:avLst/>
          </a:prstGeom>
          <a:ln w="12700">
            <a:solidFill>
              <a:srgbClr val="7030A0">
                <a:alpha val="2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D2121681-FF44-D947-90D6-0FE7BD56A0BE}"/>
              </a:ext>
            </a:extLst>
          </p:cNvPr>
          <p:cNvCxnSpPr>
            <a:cxnSpLocks/>
          </p:cNvCxnSpPr>
          <p:nvPr/>
        </p:nvCxnSpPr>
        <p:spPr>
          <a:xfrm flipH="1" flipV="1">
            <a:off x="6514916" y="2801037"/>
            <a:ext cx="87803" cy="649800"/>
          </a:xfrm>
          <a:prstGeom prst="line">
            <a:avLst/>
          </a:prstGeom>
          <a:ln w="12700">
            <a:solidFill>
              <a:srgbClr val="7030A0">
                <a:alpha val="2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94">
            <a:extLst>
              <a:ext uri="{FF2B5EF4-FFF2-40B4-BE49-F238E27FC236}">
                <a16:creationId xmlns:a16="http://schemas.microsoft.com/office/drawing/2014/main" id="{7CFA085D-A11E-1348-B9E0-EF1E253C7354}"/>
              </a:ext>
            </a:extLst>
          </p:cNvPr>
          <p:cNvCxnSpPr>
            <a:cxnSpLocks/>
          </p:cNvCxnSpPr>
          <p:nvPr/>
        </p:nvCxnSpPr>
        <p:spPr>
          <a:xfrm flipH="1" flipV="1">
            <a:off x="6530800" y="2791405"/>
            <a:ext cx="454086" cy="231026"/>
          </a:xfrm>
          <a:prstGeom prst="line">
            <a:avLst/>
          </a:prstGeom>
          <a:ln w="12700">
            <a:solidFill>
              <a:srgbClr val="7030A0">
                <a:alpha val="2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9806D9DF-A1C3-B947-B4F3-B8D8517C19D1}"/>
              </a:ext>
            </a:extLst>
          </p:cNvPr>
          <p:cNvSpPr/>
          <p:nvPr/>
        </p:nvSpPr>
        <p:spPr>
          <a:xfrm>
            <a:off x="6468037" y="2747037"/>
            <a:ext cx="87803" cy="9428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CD8207B-1CA5-0743-BBED-778493DA2F0F}"/>
              </a:ext>
            </a:extLst>
          </p:cNvPr>
          <p:cNvSpPr/>
          <p:nvPr/>
        </p:nvSpPr>
        <p:spPr>
          <a:xfrm>
            <a:off x="6277948" y="296245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6430C13-3560-F849-9A3A-FA874EF2AEFD}"/>
              </a:ext>
            </a:extLst>
          </p:cNvPr>
          <p:cNvSpPr/>
          <p:nvPr/>
        </p:nvSpPr>
        <p:spPr>
          <a:xfrm>
            <a:off x="6566873" y="3394255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2C9255D-DD28-6249-AF7D-4C9E67F75468}"/>
              </a:ext>
            </a:extLst>
          </p:cNvPr>
          <p:cNvSpPr/>
          <p:nvPr/>
        </p:nvSpPr>
        <p:spPr>
          <a:xfrm>
            <a:off x="6957398" y="30037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30670C0B-A019-C444-9226-65FEB5C98C58}"/>
              </a:ext>
            </a:extLst>
          </p:cNvPr>
          <p:cNvCxnSpPr>
            <a:cxnSpLocks/>
            <a:endCxn id="108" idx="7"/>
          </p:cNvCxnSpPr>
          <p:nvPr/>
        </p:nvCxnSpPr>
        <p:spPr>
          <a:xfrm flipH="1">
            <a:off x="8015848" y="2756729"/>
            <a:ext cx="326500" cy="201874"/>
          </a:xfrm>
          <a:prstGeom prst="line">
            <a:avLst/>
          </a:prstGeom>
          <a:ln w="12700">
            <a:solidFill>
              <a:srgbClr val="FFFC00">
                <a:alpha val="6745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025FF89C-DD37-474A-B1D7-6F7B6BA6C0F0}"/>
              </a:ext>
            </a:extLst>
          </p:cNvPr>
          <p:cNvSpPr/>
          <p:nvPr/>
        </p:nvSpPr>
        <p:spPr>
          <a:xfrm>
            <a:off x="8313752" y="265690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7083CCBB-1A72-794D-BD1F-427464A271F2}"/>
              </a:ext>
            </a:extLst>
          </p:cNvPr>
          <p:cNvCxnSpPr>
            <a:cxnSpLocks/>
          </p:cNvCxnSpPr>
          <p:nvPr/>
        </p:nvCxnSpPr>
        <p:spPr>
          <a:xfrm flipH="1">
            <a:off x="7792523" y="3016307"/>
            <a:ext cx="205295" cy="19017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EED98DE-ABEA-B941-B7FE-075BD6C347AC}"/>
              </a:ext>
            </a:extLst>
          </p:cNvPr>
          <p:cNvCxnSpPr>
            <a:cxnSpLocks/>
          </p:cNvCxnSpPr>
          <p:nvPr/>
        </p:nvCxnSpPr>
        <p:spPr>
          <a:xfrm flipH="1" flipV="1">
            <a:off x="7987782" y="2998795"/>
            <a:ext cx="87803" cy="649800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05F52FAA-776D-694E-9766-7B23464AFB6C}"/>
              </a:ext>
            </a:extLst>
          </p:cNvPr>
          <p:cNvCxnSpPr>
            <a:cxnSpLocks/>
          </p:cNvCxnSpPr>
          <p:nvPr/>
        </p:nvCxnSpPr>
        <p:spPr>
          <a:xfrm flipH="1" flipV="1">
            <a:off x="8003666" y="2989163"/>
            <a:ext cx="454086" cy="23102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52044E49-7ED9-0243-8901-34DCEE67BA73}"/>
              </a:ext>
            </a:extLst>
          </p:cNvPr>
          <p:cNvSpPr/>
          <p:nvPr/>
        </p:nvSpPr>
        <p:spPr>
          <a:xfrm>
            <a:off x="7940903" y="2944795"/>
            <a:ext cx="87803" cy="9428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AEB48CA-5A54-604D-9420-F2501A83E214}"/>
              </a:ext>
            </a:extLst>
          </p:cNvPr>
          <p:cNvSpPr/>
          <p:nvPr/>
        </p:nvSpPr>
        <p:spPr>
          <a:xfrm>
            <a:off x="7750814" y="316021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F1E92CC-C709-3F4A-99AC-F99B03B9FD18}"/>
              </a:ext>
            </a:extLst>
          </p:cNvPr>
          <p:cNvSpPr/>
          <p:nvPr/>
        </p:nvSpPr>
        <p:spPr>
          <a:xfrm>
            <a:off x="8039739" y="359201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E4D078C-0294-E24E-B42D-4BDA7BFFC866}"/>
              </a:ext>
            </a:extLst>
          </p:cNvPr>
          <p:cNvSpPr/>
          <p:nvPr/>
        </p:nvSpPr>
        <p:spPr>
          <a:xfrm>
            <a:off x="8430264" y="320148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737C64B-34AA-1149-A418-B265B0C1EE21}"/>
              </a:ext>
            </a:extLst>
          </p:cNvPr>
          <p:cNvSpPr/>
          <p:nvPr/>
        </p:nvSpPr>
        <p:spPr>
          <a:xfrm>
            <a:off x="8058107" y="5152858"/>
            <a:ext cx="30700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출발지로부터 경로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길이 표현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예시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45364" y="1870552"/>
            <a:ext cx="25266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 시각화 예시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D885845C-405F-E94B-85D9-00F766F12029}"/>
              </a:ext>
            </a:extLst>
          </p:cNvPr>
          <p:cNvSpPr/>
          <p:nvPr/>
        </p:nvSpPr>
        <p:spPr>
          <a:xfrm>
            <a:off x="-250235" y="3170010"/>
            <a:ext cx="1669122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7FCABD6-1CF2-CE4E-BAB5-82875D0DF213}"/>
              </a:ext>
            </a:extLst>
          </p:cNvPr>
          <p:cNvSpPr/>
          <p:nvPr/>
        </p:nvSpPr>
        <p:spPr>
          <a:xfrm>
            <a:off x="143433" y="324937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유형 </a:t>
            </a:r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ko-Kore-KR" altLang="en-US" sz="2400" dirty="0"/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325715DB-FEAE-B64D-9448-AF90771C727C}"/>
              </a:ext>
            </a:extLst>
          </p:cNvPr>
          <p:cNvCxnSpPr>
            <a:cxnSpLocks/>
          </p:cNvCxnSpPr>
          <p:nvPr/>
        </p:nvCxnSpPr>
        <p:spPr>
          <a:xfrm flipH="1" flipV="1">
            <a:off x="6905940" y="3154545"/>
            <a:ext cx="266709" cy="296292"/>
          </a:xfrm>
          <a:prstGeom prst="line">
            <a:avLst/>
          </a:prstGeom>
          <a:ln w="12700">
            <a:solidFill>
              <a:srgbClr val="00B252">
                <a:alpha val="2117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BCB6651B-04DC-3F45-B301-14E37DB427E8}"/>
              </a:ext>
            </a:extLst>
          </p:cNvPr>
          <p:cNvSpPr/>
          <p:nvPr/>
        </p:nvSpPr>
        <p:spPr>
          <a:xfrm>
            <a:off x="7144541" y="342512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A06BABF-59CD-6645-8345-24D38ACE0884}"/>
              </a:ext>
            </a:extLst>
          </p:cNvPr>
          <p:cNvSpPr/>
          <p:nvPr/>
        </p:nvSpPr>
        <p:spPr>
          <a:xfrm>
            <a:off x="6833940" y="307784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-=</a:t>
            </a:r>
            <a:endParaRPr kumimoji="1" lang="ko-Kore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C6C55C-A158-404C-A70A-9CC4235A503E}"/>
              </a:ext>
            </a:extLst>
          </p:cNvPr>
          <p:cNvSpPr/>
          <p:nvPr/>
        </p:nvSpPr>
        <p:spPr>
          <a:xfrm>
            <a:off x="4175534" y="5986969"/>
            <a:ext cx="2823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  <a:r>
              <a:rPr lang="ko-KR" altLang="en-US" sz="1200" dirty="0"/>
              <a:t>이동패턴 분석 시각화 </a:t>
            </a:r>
            <a:r>
              <a:rPr lang="en-US" altLang="ko-KR" sz="1200" dirty="0"/>
              <a:t>–</a:t>
            </a:r>
            <a:r>
              <a:rPr lang="ko-KR" altLang="en-US" sz="1200" dirty="0"/>
              <a:t> 유형</a:t>
            </a:r>
            <a:r>
              <a:rPr lang="en-US" altLang="ko-KR" sz="1200" dirty="0"/>
              <a:t>1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2541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제주도 지도-맛집,관광,테마">
            <a:extLst>
              <a:ext uri="{FF2B5EF4-FFF2-40B4-BE49-F238E27FC236}">
                <a16:creationId xmlns:a16="http://schemas.microsoft.com/office/drawing/2014/main" id="{BDEFED20-E7A0-7C40-8D02-999F1355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96" y="1529764"/>
            <a:ext cx="7265836" cy="495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방법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27CA264-DB07-8244-A20A-E0348FA2A29A}"/>
              </a:ext>
            </a:extLst>
          </p:cNvPr>
          <p:cNvSpPr/>
          <p:nvPr/>
        </p:nvSpPr>
        <p:spPr>
          <a:xfrm>
            <a:off x="1345364" y="1870552"/>
            <a:ext cx="25266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이동패턴 시각화 예시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62A474-B039-8949-9499-4D02E59C22DF}"/>
              </a:ext>
            </a:extLst>
          </p:cNvPr>
          <p:cNvSpPr/>
          <p:nvPr/>
        </p:nvSpPr>
        <p:spPr>
          <a:xfrm>
            <a:off x="5234623" y="1708553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선택한 군집</a:t>
            </a:r>
            <a:endParaRPr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FB89B06-FAD6-B74C-8369-2E75C0676616}"/>
              </a:ext>
            </a:extLst>
          </p:cNvPr>
          <p:cNvCxnSpPr/>
          <p:nvPr/>
        </p:nvCxnSpPr>
        <p:spPr>
          <a:xfrm>
            <a:off x="5676410" y="2016330"/>
            <a:ext cx="0" cy="572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50">
            <a:extLst>
              <a:ext uri="{FF2B5EF4-FFF2-40B4-BE49-F238E27FC236}">
                <a16:creationId xmlns:a16="http://schemas.microsoft.com/office/drawing/2014/main" id="{959E68AB-C332-EE44-9E3E-D304B574D6A8}"/>
              </a:ext>
            </a:extLst>
          </p:cNvPr>
          <p:cNvCxnSpPr>
            <a:cxnSpLocks/>
          </p:cNvCxnSpPr>
          <p:nvPr/>
        </p:nvCxnSpPr>
        <p:spPr>
          <a:xfrm flipV="1">
            <a:off x="4307479" y="2728761"/>
            <a:ext cx="1340416" cy="22778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52">
            <a:extLst>
              <a:ext uri="{FF2B5EF4-FFF2-40B4-BE49-F238E27FC236}">
                <a16:creationId xmlns:a16="http://schemas.microsoft.com/office/drawing/2014/main" id="{BE313AE1-46B2-BC4F-8D70-C7BD9A1D78C2}"/>
              </a:ext>
            </a:extLst>
          </p:cNvPr>
          <p:cNvCxnSpPr>
            <a:cxnSpLocks/>
          </p:cNvCxnSpPr>
          <p:nvPr/>
        </p:nvCxnSpPr>
        <p:spPr>
          <a:xfrm flipH="1">
            <a:off x="3498877" y="4982799"/>
            <a:ext cx="816921" cy="1597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1A3432CB-A4C9-2644-A546-FC7436DB03CD}"/>
              </a:ext>
            </a:extLst>
          </p:cNvPr>
          <p:cNvSpPr/>
          <p:nvPr/>
        </p:nvSpPr>
        <p:spPr>
          <a:xfrm>
            <a:off x="4243204" y="492296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96EC127-DE0A-5B42-A877-3A29CB07E71C}"/>
              </a:ext>
            </a:extLst>
          </p:cNvPr>
          <p:cNvSpPr/>
          <p:nvPr/>
        </p:nvSpPr>
        <p:spPr>
          <a:xfrm>
            <a:off x="5547865" y="2625139"/>
            <a:ext cx="2196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9B51F12-EEB0-5947-ADF2-0DFF7F7115D2}"/>
              </a:ext>
            </a:extLst>
          </p:cNvPr>
          <p:cNvSpPr/>
          <p:nvPr/>
        </p:nvSpPr>
        <p:spPr>
          <a:xfrm>
            <a:off x="3354877" y="507050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5BED3A0-712D-8446-8250-097554779C4B}"/>
              </a:ext>
            </a:extLst>
          </p:cNvPr>
          <p:cNvSpPr/>
          <p:nvPr/>
        </p:nvSpPr>
        <p:spPr>
          <a:xfrm>
            <a:off x="8818718" y="33458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DA1C3A1-47E3-DA42-87A8-F1613204A8C3}"/>
              </a:ext>
            </a:extLst>
          </p:cNvPr>
          <p:cNvSpPr/>
          <p:nvPr/>
        </p:nvSpPr>
        <p:spPr>
          <a:xfrm>
            <a:off x="5614164" y="49481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10E15187-91D3-B947-A743-64D9157A41AA}"/>
              </a:ext>
            </a:extLst>
          </p:cNvPr>
          <p:cNvSpPr/>
          <p:nvPr/>
        </p:nvSpPr>
        <p:spPr>
          <a:xfrm>
            <a:off x="7037869" y="480411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9" name="직선 연결선[R] 52">
            <a:extLst>
              <a:ext uri="{FF2B5EF4-FFF2-40B4-BE49-F238E27FC236}">
                <a16:creationId xmlns:a16="http://schemas.microsoft.com/office/drawing/2014/main" id="{487CB838-F0C5-394D-91B8-B94B3AAF3D73}"/>
              </a:ext>
            </a:extLst>
          </p:cNvPr>
          <p:cNvCxnSpPr>
            <a:cxnSpLocks/>
            <a:stCxn id="117" idx="2"/>
            <a:endCxn id="114" idx="6"/>
          </p:cNvCxnSpPr>
          <p:nvPr/>
        </p:nvCxnSpPr>
        <p:spPr>
          <a:xfrm flipH="1">
            <a:off x="5758164" y="4876117"/>
            <a:ext cx="1279705" cy="144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[R] 52">
            <a:extLst>
              <a:ext uri="{FF2B5EF4-FFF2-40B4-BE49-F238E27FC236}">
                <a16:creationId xmlns:a16="http://schemas.microsoft.com/office/drawing/2014/main" id="{5904D1C8-D964-094F-B61B-D36B2C90727D}"/>
              </a:ext>
            </a:extLst>
          </p:cNvPr>
          <p:cNvCxnSpPr>
            <a:cxnSpLocks/>
            <a:stCxn id="113" idx="3"/>
            <a:endCxn id="117" idx="7"/>
          </p:cNvCxnSpPr>
          <p:nvPr/>
        </p:nvCxnSpPr>
        <p:spPr>
          <a:xfrm flipH="1">
            <a:off x="7160781" y="3468721"/>
            <a:ext cx="1679025" cy="13564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[R] 52">
            <a:extLst>
              <a:ext uri="{FF2B5EF4-FFF2-40B4-BE49-F238E27FC236}">
                <a16:creationId xmlns:a16="http://schemas.microsoft.com/office/drawing/2014/main" id="{FA4BB58A-0C43-FB49-B785-A0BC628ED61A}"/>
              </a:ext>
            </a:extLst>
          </p:cNvPr>
          <p:cNvCxnSpPr>
            <a:cxnSpLocks/>
            <a:stCxn id="113" idx="1"/>
          </p:cNvCxnSpPr>
          <p:nvPr/>
        </p:nvCxnSpPr>
        <p:spPr>
          <a:xfrm flipH="1" flipV="1">
            <a:off x="7181869" y="2354258"/>
            <a:ext cx="1657937" cy="10126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53D1F155-4031-E741-8E51-3B9D2D5284F0}"/>
              </a:ext>
            </a:extLst>
          </p:cNvPr>
          <p:cNvSpPr/>
          <p:nvPr/>
        </p:nvSpPr>
        <p:spPr>
          <a:xfrm>
            <a:off x="7037869" y="228225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연결선[R] 52">
            <a:extLst>
              <a:ext uri="{FF2B5EF4-FFF2-40B4-BE49-F238E27FC236}">
                <a16:creationId xmlns:a16="http://schemas.microsoft.com/office/drawing/2014/main" id="{EC6852AC-BA88-164D-B9DF-1496047679B4}"/>
              </a:ext>
            </a:extLst>
          </p:cNvPr>
          <p:cNvCxnSpPr>
            <a:cxnSpLocks/>
            <a:stCxn id="101" idx="6"/>
            <a:endCxn id="122" idx="2"/>
          </p:cNvCxnSpPr>
          <p:nvPr/>
        </p:nvCxnSpPr>
        <p:spPr>
          <a:xfrm flipV="1">
            <a:off x="5767465" y="2354258"/>
            <a:ext cx="1270404" cy="3788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52">
            <a:extLst>
              <a:ext uri="{FF2B5EF4-FFF2-40B4-BE49-F238E27FC236}">
                <a16:creationId xmlns:a16="http://schemas.microsoft.com/office/drawing/2014/main" id="{4DE6B723-00C9-B94C-9D55-44EBBCAD3027}"/>
              </a:ext>
            </a:extLst>
          </p:cNvPr>
          <p:cNvCxnSpPr>
            <a:cxnSpLocks/>
            <a:stCxn id="114" idx="2"/>
            <a:endCxn id="100" idx="6"/>
          </p:cNvCxnSpPr>
          <p:nvPr/>
        </p:nvCxnSpPr>
        <p:spPr>
          <a:xfrm flipH="1" flipV="1">
            <a:off x="4387204" y="4994965"/>
            <a:ext cx="1226960" cy="2515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52">
            <a:extLst>
              <a:ext uri="{FF2B5EF4-FFF2-40B4-BE49-F238E27FC236}">
                <a16:creationId xmlns:a16="http://schemas.microsoft.com/office/drawing/2014/main" id="{262E2632-79BE-4A4D-90B4-D529E5D7796C}"/>
              </a:ext>
            </a:extLst>
          </p:cNvPr>
          <p:cNvCxnSpPr>
            <a:cxnSpLocks/>
            <a:stCxn id="114" idx="3"/>
          </p:cNvCxnSpPr>
          <p:nvPr/>
        </p:nvCxnSpPr>
        <p:spPr>
          <a:xfrm flipH="1">
            <a:off x="5391958" y="5071029"/>
            <a:ext cx="243294" cy="17724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9CCD030-E186-564E-8172-2BFDD29512EF}"/>
              </a:ext>
            </a:extLst>
          </p:cNvPr>
          <p:cNvSpPr/>
          <p:nvPr/>
        </p:nvSpPr>
        <p:spPr>
          <a:xfrm>
            <a:off x="4833256" y="3489809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0BA2BEFB-6BC1-D348-B037-D0EC03D5F6D3}"/>
              </a:ext>
            </a:extLst>
          </p:cNvPr>
          <p:cNvSpPr/>
          <p:nvPr/>
        </p:nvSpPr>
        <p:spPr>
          <a:xfrm>
            <a:off x="5319958" y="516873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432403-8E9A-3B40-A4A3-8D61C3628BC3}"/>
              </a:ext>
            </a:extLst>
          </p:cNvPr>
          <p:cNvSpPr/>
          <p:nvPr/>
        </p:nvSpPr>
        <p:spPr>
          <a:xfrm>
            <a:off x="3774208" y="4762724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EBA1323-D21A-B24D-B668-9D39088C5FAA}"/>
              </a:ext>
            </a:extLst>
          </p:cNvPr>
          <p:cNvSpPr/>
          <p:nvPr/>
        </p:nvSpPr>
        <p:spPr>
          <a:xfrm>
            <a:off x="3859198" y="506061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60E478-61D5-B540-B4F4-FDCADECFC22A}"/>
              </a:ext>
            </a:extLst>
          </p:cNvPr>
          <p:cNvSpPr/>
          <p:nvPr/>
        </p:nvSpPr>
        <p:spPr>
          <a:xfrm>
            <a:off x="4785779" y="4722228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A57828E-F4F1-D840-AE27-28DBDA2FBB86}"/>
              </a:ext>
            </a:extLst>
          </p:cNvPr>
          <p:cNvSpPr/>
          <p:nvPr/>
        </p:nvSpPr>
        <p:spPr>
          <a:xfrm>
            <a:off x="5303291" y="4926939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BB038C-778A-FA49-802B-778F6A79BE0B}"/>
              </a:ext>
            </a:extLst>
          </p:cNvPr>
          <p:cNvSpPr/>
          <p:nvPr/>
        </p:nvSpPr>
        <p:spPr>
          <a:xfrm>
            <a:off x="5435057" y="5084580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6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423D10A-2D4F-194C-94C8-582C75ADBE66}"/>
              </a:ext>
            </a:extLst>
          </p:cNvPr>
          <p:cNvSpPr/>
          <p:nvPr/>
        </p:nvSpPr>
        <p:spPr>
          <a:xfrm>
            <a:off x="6251809" y="4650228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7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07C4190-9380-AB4D-A76B-82449399AB3F}"/>
              </a:ext>
            </a:extLst>
          </p:cNvPr>
          <p:cNvSpPr/>
          <p:nvPr/>
        </p:nvSpPr>
        <p:spPr>
          <a:xfrm>
            <a:off x="7645480" y="403750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61B11E4-940E-F344-9C8E-82C68AEBB8D9}"/>
              </a:ext>
            </a:extLst>
          </p:cNvPr>
          <p:cNvSpPr/>
          <p:nvPr/>
        </p:nvSpPr>
        <p:spPr>
          <a:xfrm>
            <a:off x="7769093" y="2793601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9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0E29056-39EB-B44D-82BC-CA79B7EE1A94}"/>
              </a:ext>
            </a:extLst>
          </p:cNvPr>
          <p:cNvSpPr/>
          <p:nvPr/>
        </p:nvSpPr>
        <p:spPr>
          <a:xfrm>
            <a:off x="6287613" y="2533047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rgbClr val="0070C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endParaRPr lang="ko-Kore-KR" altLang="en-US" sz="1400" b="1" dirty="0">
              <a:solidFill>
                <a:srgbClr val="0070C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00FBFC9-BCEB-A947-BBCC-C4AB40EF916A}"/>
              </a:ext>
            </a:extLst>
          </p:cNvPr>
          <p:cNvSpPr/>
          <p:nvPr/>
        </p:nvSpPr>
        <p:spPr>
          <a:xfrm>
            <a:off x="8058107" y="5152858"/>
            <a:ext cx="3432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출발지로부터 </a:t>
            </a:r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번째 이동패턴 표현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예시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endParaRPr lang="en-US" altLang="ko-KR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67A5495E-B72E-1042-BD75-010B5D7853F1}"/>
              </a:ext>
            </a:extLst>
          </p:cNvPr>
          <p:cNvSpPr/>
          <p:nvPr/>
        </p:nvSpPr>
        <p:spPr>
          <a:xfrm>
            <a:off x="-250235" y="3170010"/>
            <a:ext cx="1669122" cy="620388"/>
          </a:xfrm>
          <a:prstGeom prst="round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02C367C-E985-B74A-A40B-B4E58C76AA44}"/>
              </a:ext>
            </a:extLst>
          </p:cNvPr>
          <p:cNvSpPr/>
          <p:nvPr/>
        </p:nvSpPr>
        <p:spPr>
          <a:xfrm>
            <a:off x="143433" y="324937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유형 </a:t>
            </a:r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endParaRPr lang="ko-Kore-KR" altLang="en-US" sz="2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75CFCB-0F40-3C4B-A18A-9D9519EC6D10}"/>
              </a:ext>
            </a:extLst>
          </p:cNvPr>
          <p:cNvSpPr/>
          <p:nvPr/>
        </p:nvSpPr>
        <p:spPr>
          <a:xfrm>
            <a:off x="4246431" y="6087519"/>
            <a:ext cx="2823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  <a:r>
              <a:rPr lang="ko-KR" altLang="en-US" sz="1200" dirty="0"/>
              <a:t>이동패턴 분석 시각화 </a:t>
            </a:r>
            <a:r>
              <a:rPr lang="en-US" altLang="ko-KR" sz="1200" dirty="0"/>
              <a:t>–</a:t>
            </a:r>
            <a:r>
              <a:rPr lang="ko-KR" altLang="en-US" sz="1200" dirty="0"/>
              <a:t> 유형</a:t>
            </a:r>
            <a:r>
              <a:rPr lang="en-US" altLang="ko-KR" sz="1200" dirty="0"/>
              <a:t>2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2593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내용 및 방법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2776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다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연구개발 일정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FC1D4A-9E26-574F-B4F4-D0F5E89D4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531" y="2041426"/>
            <a:ext cx="6406938" cy="37144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7169D0-2E92-AE49-A30B-DB50FBC2AECF}"/>
              </a:ext>
            </a:extLst>
          </p:cNvPr>
          <p:cNvSpPr/>
          <p:nvPr/>
        </p:nvSpPr>
        <p:spPr>
          <a:xfrm>
            <a:off x="5026627" y="5809616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  </a:t>
            </a:r>
            <a:r>
              <a:rPr lang="ko-KR" altLang="en-US" sz="1200" dirty="0" err="1"/>
              <a:t>세부과제별</a:t>
            </a:r>
            <a:r>
              <a:rPr lang="ko-KR" altLang="en-US" sz="1200" dirty="0"/>
              <a:t> 연구개발 일정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002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27594F8-DA45-DF42-A6D9-33C6A9D96ED2}"/>
              </a:ext>
            </a:extLst>
          </p:cNvPr>
          <p:cNvSpPr/>
          <p:nvPr/>
        </p:nvSpPr>
        <p:spPr>
          <a:xfrm>
            <a:off x="7414741" y="2715756"/>
            <a:ext cx="3335457" cy="18032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국내외 관련 연구개발 동향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F4558A-9636-8E4E-A129-D2B0CE453A93}"/>
              </a:ext>
            </a:extLst>
          </p:cNvPr>
          <p:cNvSpPr/>
          <p:nvPr/>
        </p:nvSpPr>
        <p:spPr>
          <a:xfrm>
            <a:off x="1258292" y="1939938"/>
            <a:ext cx="41328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분석 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60DAB0-D380-F243-98F0-6EFE0A054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292" y="2686728"/>
            <a:ext cx="5248732" cy="2935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252B4F-3E9D-2645-8662-E53A5444DEC6}"/>
              </a:ext>
            </a:extLst>
          </p:cNvPr>
          <p:cNvSpPr/>
          <p:nvPr/>
        </p:nvSpPr>
        <p:spPr>
          <a:xfrm>
            <a:off x="2636208" y="5608294"/>
            <a:ext cx="3895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  </a:t>
            </a:r>
            <a:r>
              <a:rPr lang="ko-KR" altLang="en-US" sz="1200" dirty="0"/>
              <a:t>대중교통 스마트카드 빅데이터 분석과 관련한 연구</a:t>
            </a:r>
            <a:endParaRPr lang="ko-Kore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ADC660-A426-C549-8252-FB7C073FD59E}"/>
              </a:ext>
            </a:extLst>
          </p:cNvPr>
          <p:cNvSpPr/>
          <p:nvPr/>
        </p:nvSpPr>
        <p:spPr>
          <a:xfrm>
            <a:off x="7658917" y="2915229"/>
            <a:ext cx="115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DBSCAN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90C07C-95B5-874C-91DA-ACE20FAB6686}"/>
              </a:ext>
            </a:extLst>
          </p:cNvPr>
          <p:cNvSpPr/>
          <p:nvPr/>
        </p:nvSpPr>
        <p:spPr>
          <a:xfrm>
            <a:off x="7713301" y="3560840"/>
            <a:ext cx="2327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k-means 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클러스터링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90C07E-6C58-3A4F-BFDD-C018D517FE41}"/>
              </a:ext>
            </a:extLst>
          </p:cNvPr>
          <p:cNvSpPr/>
          <p:nvPr/>
        </p:nvSpPr>
        <p:spPr>
          <a:xfrm>
            <a:off x="7713301" y="3964111"/>
            <a:ext cx="3335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topic model 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기반</a:t>
            </a:r>
            <a:r>
              <a:rPr lang="en-US" altLang="ko-KR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클러스터링</a:t>
            </a:r>
            <a:endParaRPr lang="en-US" altLang="ko-KR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D00ED2-45D1-244C-B97B-1DBB5316916D}"/>
              </a:ext>
            </a:extLst>
          </p:cNvPr>
          <p:cNvSpPr/>
          <p:nvPr/>
        </p:nvSpPr>
        <p:spPr>
          <a:xfrm>
            <a:off x="7237252" y="2180595"/>
            <a:ext cx="369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 </a:t>
            </a:r>
            <a:r>
              <a:rPr lang="ko-Kore-KR" altLang="en-US" dirty="0">
                <a:solidFill>
                  <a:srgbClr val="C00000"/>
                </a:solidFill>
              </a:rPr>
              <a:t>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기존 연구 검토 결과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군집화</a:t>
            </a:r>
            <a:r>
              <a:rPr lang="en-US" altLang="ko-KR" b="1" dirty="0"/>
              <a:t>”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AAA0A7-8190-A444-8E48-939D52E60063}"/>
              </a:ext>
            </a:extLst>
          </p:cNvPr>
          <p:cNvCxnSpPr>
            <a:cxnSpLocks/>
          </p:cNvCxnSpPr>
          <p:nvPr/>
        </p:nvCxnSpPr>
        <p:spPr>
          <a:xfrm>
            <a:off x="6483191" y="3077029"/>
            <a:ext cx="1122294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D83698-37E4-9744-8063-3385E7BD3E11}"/>
              </a:ext>
            </a:extLst>
          </p:cNvPr>
          <p:cNvCxnSpPr>
            <a:cxnSpLocks/>
          </p:cNvCxnSpPr>
          <p:nvPr/>
        </p:nvCxnSpPr>
        <p:spPr>
          <a:xfrm>
            <a:off x="6483191" y="3737429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F30847-6A81-A64F-9B55-F809420720C1}"/>
              </a:ext>
            </a:extLst>
          </p:cNvPr>
          <p:cNvCxnSpPr>
            <a:cxnSpLocks/>
          </p:cNvCxnSpPr>
          <p:nvPr/>
        </p:nvCxnSpPr>
        <p:spPr>
          <a:xfrm>
            <a:off x="6483190" y="4154594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A3BD5C-BEF6-8A41-9252-67A48FD348EB}"/>
              </a:ext>
            </a:extLst>
          </p:cNvPr>
          <p:cNvSpPr/>
          <p:nvPr/>
        </p:nvSpPr>
        <p:spPr>
          <a:xfrm>
            <a:off x="7335036" y="4612107"/>
            <a:ext cx="3592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스마트카드 빅데이터 분석에 활용되는 </a:t>
            </a:r>
            <a:r>
              <a:rPr lang="ko-KR" altLang="en-US" sz="1200" b="1" dirty="0"/>
              <a:t>군집화 기법</a:t>
            </a:r>
            <a:endParaRPr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70043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033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활용 기자재 및 재료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활용계획 및 기대효과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2D68E9-845C-7549-9219-A2A063FC05E6}"/>
              </a:ext>
            </a:extLst>
          </p:cNvPr>
          <p:cNvSpPr/>
          <p:nvPr/>
        </p:nvSpPr>
        <p:spPr>
          <a:xfrm>
            <a:off x="1301462" y="2005452"/>
            <a:ext cx="21034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 및 언어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9" name="Picture 2" descr="DATA - 2. Jupyter Notebooks">
            <a:extLst>
              <a:ext uri="{FF2B5EF4-FFF2-40B4-BE49-F238E27FC236}">
                <a16:creationId xmlns:a16="http://schemas.microsoft.com/office/drawing/2014/main" id="{F2CCCD16-2F14-624A-A94F-712D518D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66" y="2833144"/>
            <a:ext cx="1835694" cy="18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D44B1F-EE11-C843-8B97-6D233B88BAB4}"/>
              </a:ext>
            </a:extLst>
          </p:cNvPr>
          <p:cNvSpPr/>
          <p:nvPr/>
        </p:nvSpPr>
        <p:spPr>
          <a:xfrm>
            <a:off x="1680045" y="4831051"/>
            <a:ext cx="209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Jupyter</a:t>
            </a:r>
            <a:r>
              <a:rPr lang="en-US" altLang="ko-Kore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notebook </a:t>
            </a:r>
            <a:endParaRPr lang="ko-Kore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BB7107-56BD-8242-A3B5-113B5406E612}"/>
              </a:ext>
            </a:extLst>
          </p:cNvPr>
          <p:cNvSpPr/>
          <p:nvPr/>
        </p:nvSpPr>
        <p:spPr>
          <a:xfrm>
            <a:off x="1749076" y="5188686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분석결과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실시간 </a:t>
            </a:r>
            <a:r>
              <a:rPr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시각화</a:t>
            </a:r>
            <a:endParaRPr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195C15C-E89D-7446-A6B9-1ADB9B28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926" y="3052182"/>
            <a:ext cx="1251859" cy="12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2B0595-595D-614F-895F-6C4E9AF6A3C9}"/>
              </a:ext>
            </a:extLst>
          </p:cNvPr>
          <p:cNvSpPr/>
          <p:nvPr/>
        </p:nvSpPr>
        <p:spPr>
          <a:xfrm>
            <a:off x="5182507" y="4687358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Python</a:t>
            </a:r>
            <a:endParaRPr lang="ko-Kore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7757B-5F45-6941-AF7B-6992FF8E884B}"/>
              </a:ext>
            </a:extLst>
          </p:cNvPr>
          <p:cNvSpPr/>
          <p:nvPr/>
        </p:nvSpPr>
        <p:spPr>
          <a:xfrm>
            <a:off x="4540962" y="5044993"/>
            <a:ext cx="216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/>
              <a:t>개발언어</a:t>
            </a:r>
            <a:endParaRPr lang="en-US" altLang="ko-KR" sz="1400" b="1" dirty="0"/>
          </a:p>
          <a:p>
            <a:pPr algn="ctr"/>
            <a:r>
              <a:rPr lang="ko-KR" altLang="en-US" sz="1400" dirty="0"/>
              <a:t>라이브러리 </a:t>
            </a:r>
            <a:r>
              <a:rPr lang="en-US" altLang="ko-KR" sz="1400" dirty="0"/>
              <a:t>/</a:t>
            </a:r>
            <a:r>
              <a:rPr lang="ko-KR" altLang="en-US" sz="1400" dirty="0"/>
              <a:t> 데이터 분석</a:t>
            </a:r>
            <a:endParaRPr lang="ko-Kore-KR" altLang="en-US" sz="1400" b="1" dirty="0"/>
          </a:p>
        </p:txBody>
      </p:sp>
      <p:pic>
        <p:nvPicPr>
          <p:cNvPr id="15" name="Picture 12" descr="Csv Icon of Flat style - Available in SVG, PNG, EPS, AI &amp; Icon fonts">
            <a:extLst>
              <a:ext uri="{FF2B5EF4-FFF2-40B4-BE49-F238E27FC236}">
                <a16:creationId xmlns:a16="http://schemas.microsoft.com/office/drawing/2014/main" id="{A9160A2C-F2BE-9744-A5E2-3CD85A6D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27" y="3606268"/>
            <a:ext cx="930063" cy="93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31EF25E3-8687-F648-96C8-A812C840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890404"/>
              </p:ext>
            </p:extLst>
          </p:nvPr>
        </p:nvGraphicFramePr>
        <p:xfrm>
          <a:off x="7935252" y="3231419"/>
          <a:ext cx="2812085" cy="17047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4019">
                  <a:extLst>
                    <a:ext uri="{9D8B030D-6E8A-4147-A177-3AD203B41FA5}">
                      <a16:colId xmlns:a16="http://schemas.microsoft.com/office/drawing/2014/main" val="2276974745"/>
                    </a:ext>
                  </a:extLst>
                </a:gridCol>
                <a:gridCol w="1498066">
                  <a:extLst>
                    <a:ext uri="{9D8B030D-6E8A-4147-A177-3AD203B41FA5}">
                      <a16:colId xmlns:a16="http://schemas.microsoft.com/office/drawing/2014/main" val="380548389"/>
                    </a:ext>
                  </a:extLst>
                </a:gridCol>
              </a:tblGrid>
              <a:tr h="33979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0387"/>
                  </a:ext>
                </a:extLst>
              </a:tr>
              <a:tr h="3397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 err="1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numpy</a:t>
                      </a:r>
                      <a:endParaRPr lang="ko-Kore-KR" altLang="en-US" sz="14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데이터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96826"/>
                  </a:ext>
                </a:extLst>
              </a:tr>
              <a:tr h="3397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pandas</a:t>
                      </a:r>
                      <a:endParaRPr lang="ko-Kore-KR" altLang="en-US" sz="14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데이터 처리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56365"/>
                  </a:ext>
                </a:extLst>
              </a:tr>
              <a:tr h="3397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matplotlib</a:t>
                      </a:r>
                      <a:endParaRPr lang="ko-Kore-KR" altLang="en-US" sz="14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그래프</a:t>
                      </a:r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,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도표 시각화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08062"/>
                  </a:ext>
                </a:extLst>
              </a:tr>
              <a:tr h="345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f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olium</a:t>
                      </a:r>
                      <a:endParaRPr lang="ko-Kore-KR" altLang="en-US" sz="14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지도 시각화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733789"/>
                  </a:ext>
                </a:extLst>
              </a:tr>
            </a:tbl>
          </a:graphicData>
        </a:graphic>
      </p:graphicFrame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C38AE00B-33CF-1647-9643-BA6E197E4512}"/>
              </a:ext>
            </a:extLst>
          </p:cNvPr>
          <p:cNvSpPr/>
          <p:nvPr/>
        </p:nvSpPr>
        <p:spPr>
          <a:xfrm>
            <a:off x="7372210" y="3678111"/>
            <a:ext cx="248194" cy="2077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FF5DA4-14F7-D042-AECD-AEEEBD7237C9}"/>
              </a:ext>
            </a:extLst>
          </p:cNvPr>
          <p:cNvSpPr/>
          <p:nvPr/>
        </p:nvSpPr>
        <p:spPr>
          <a:xfrm>
            <a:off x="8257503" y="4936122"/>
            <a:ext cx="22461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  </a:t>
            </a:r>
            <a:r>
              <a:rPr lang="ko-KR" altLang="en-US" sz="1200" dirty="0"/>
              <a:t>사용 라이브러리 및 목적</a:t>
            </a:r>
            <a:endParaRPr lang="ko-Kore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BE9B0D-3E12-654B-90C8-BE06D0BDBBF7}"/>
              </a:ext>
            </a:extLst>
          </p:cNvPr>
          <p:cNvSpPr/>
          <p:nvPr/>
        </p:nvSpPr>
        <p:spPr>
          <a:xfrm>
            <a:off x="3190425" y="5802835"/>
            <a:ext cx="1938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12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 </a:t>
            </a:r>
            <a:r>
              <a:rPr lang="ko-KR" altLang="en-US" sz="1200" dirty="0"/>
              <a:t>개발 환경 및 언어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4205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4232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5.</a:t>
            </a:r>
            <a:r>
              <a:rPr kumimoji="1" lang="ko-KR" altLang="en-US" sz="2400" b="1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참여 연구원 현황 및 역할분담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3520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프로젝트 수행 조직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483" y="1070038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4D0DF5-1DDD-EE48-9966-65AC867E0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890" y="1984153"/>
            <a:ext cx="5375342" cy="33715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45CB67-A581-8443-9799-DAFB3BA175DB}"/>
              </a:ext>
            </a:extLst>
          </p:cNvPr>
          <p:cNvSpPr/>
          <p:nvPr/>
        </p:nvSpPr>
        <p:spPr>
          <a:xfrm>
            <a:off x="3357403" y="5469565"/>
            <a:ext cx="2289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그림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13</a:t>
            </a:r>
            <a:r>
              <a:rPr lang="ko-KR" altLang="en-US" sz="1200" b="1" dirty="0"/>
              <a:t>  </a:t>
            </a:r>
            <a:r>
              <a:rPr lang="ko-KR" altLang="en-US" sz="1200" dirty="0"/>
              <a:t>프로젝트 수행 조직도</a:t>
            </a:r>
            <a:endParaRPr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98F0D-0BC7-3945-8B5F-BA3C80846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4470" y="3051676"/>
            <a:ext cx="1130300" cy="24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BD9F31-DA1D-D84D-89F3-32192C400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9570" y="3436687"/>
            <a:ext cx="800100" cy="241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CD4033-E2B3-3E45-A8FB-77C1ACE4E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9570" y="3821698"/>
            <a:ext cx="800100" cy="2413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4BDC4D3-872B-4B49-AAD7-D60C3D3B5BAA}"/>
              </a:ext>
            </a:extLst>
          </p:cNvPr>
          <p:cNvSpPr/>
          <p:nvPr/>
        </p:nvSpPr>
        <p:spPr>
          <a:xfrm>
            <a:off x="8225298" y="2900185"/>
            <a:ext cx="1548643" cy="128680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473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4232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참여 연구원 현황 및 역할분담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174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800" b="1" dirty="0" err="1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참여연구원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간 역할분담</a:t>
            </a:r>
            <a:endParaRPr kumimoji="1" lang="en-US" altLang="ko-KR" sz="2800" b="1" dirty="0">
              <a:solidFill>
                <a:srgbClr val="182A8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7F57AF46-62B6-954A-9138-D07EC5298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96730"/>
              </p:ext>
            </p:extLst>
          </p:nvPr>
        </p:nvGraphicFramePr>
        <p:xfrm>
          <a:off x="2028786" y="2488783"/>
          <a:ext cx="8128000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77993">
                  <a:extLst>
                    <a:ext uri="{9D8B030D-6E8A-4147-A177-3AD203B41FA5}">
                      <a16:colId xmlns:a16="http://schemas.microsoft.com/office/drawing/2014/main" val="3500397302"/>
                    </a:ext>
                  </a:extLst>
                </a:gridCol>
                <a:gridCol w="6050007">
                  <a:extLst>
                    <a:ext uri="{9D8B030D-6E8A-4147-A177-3AD203B41FA5}">
                      <a16:colId xmlns:a16="http://schemas.microsoft.com/office/drawing/2014/main" val="40332237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연구원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역할분담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세부내역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63187"/>
                  </a:ext>
                </a:extLst>
              </a:tr>
              <a:tr h="9151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강민주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데이터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전처리 작업 진행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관광객 </a:t>
                      </a:r>
                      <a:r>
                        <a:rPr lang="ko-KR" altLang="en-US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군집별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체류시간 분석 담당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하이퍼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파라미터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탐색 등 알고리즘 튜닝 및 구현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체류시간 분석 결과 시각화</a:t>
                      </a:r>
                      <a:endParaRPr lang="ko-Kore-KR" altLang="en-US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50158"/>
                  </a:ext>
                </a:extLst>
              </a:tr>
              <a:tr h="9151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한명훈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데이터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전처리 작업 진행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관광객 </a:t>
                      </a:r>
                      <a:r>
                        <a:rPr lang="ko-KR" altLang="en-US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군집별</a:t>
                      </a:r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이동패턴 분석 담당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이동패턴 연결성 유형화 및 데이터 처리</a:t>
                      </a:r>
                      <a:endParaRPr lang="en-US" altLang="ko-KR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알고리즘 구현 및 분석 결과 시각화</a:t>
                      </a:r>
                      <a:endParaRPr lang="ko-Kore-KR" altLang="en-US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1201149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B3F4F-2C69-864E-816C-E9C2A134ABEE}"/>
              </a:ext>
            </a:extLst>
          </p:cNvPr>
          <p:cNvSpPr/>
          <p:nvPr/>
        </p:nvSpPr>
        <p:spPr>
          <a:xfrm>
            <a:off x="4969722" y="5282366"/>
            <a:ext cx="22461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7</a:t>
            </a:r>
            <a:r>
              <a:rPr lang="ko-KR" altLang="en-US" sz="1200" b="1" dirty="0"/>
              <a:t>  </a:t>
            </a:r>
            <a:r>
              <a:rPr lang="ko-KR" altLang="en-US" sz="1200" dirty="0"/>
              <a:t>사용 라이브러리 및 목적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422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6.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참고문헌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CFC904-E813-8B48-855E-88CBC0BC0D6B}"/>
              </a:ext>
            </a:extLst>
          </p:cNvPr>
          <p:cNvSpPr/>
          <p:nvPr/>
        </p:nvSpPr>
        <p:spPr>
          <a:xfrm>
            <a:off x="1096898" y="1495160"/>
            <a:ext cx="999177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[1]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김예찬･김철수･김성백(2020). 암호화된 대중교통 교통카드 빅데이터에서의 관광객 O-D 통행패턴 추출 알고리즘: 관광도시, 제주에의 적용, 정보과학회 컴퓨팅의 실제 논문지, 26(8), pp349-361.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[2]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성명준･엄진기･최명훈･이준(2010). 스마트 카드 데이터를 이용한 통행패턴 분석, 한국철도학회, pp2076-2087.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[3]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이인묵･민재홍･김경태･고승영(2020). k-means 클러스터링을 활용한 교통카드데이터 기반의 대중교통 이용자 통행패턴 생성, 한국철도학회논문집, 23(3), pp204-215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[4]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Mohamed K. El Mahrsi, Etienne Come, Latifa Oukhellou, Michel Verleysen.(2017). Clustering Smart Card Data for Urban Mobility Analysis. IEEE Transactions on Intelligent Tranportation Systems. 18(3), 712-728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[5]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이민우･한종학･이향숙(2018). 교통카드 데이터를 이용한 대중교통 통행패턴 분석 : 강화군을 중심으로, 한국ITS학회논문지, 17(2), pp58-71</a:t>
            </a:r>
          </a:p>
        </p:txBody>
      </p:sp>
    </p:spTree>
    <p:extLst>
      <p:ext uri="{BB962C8B-B14F-4D97-AF65-F5344CB8AC3E}">
        <p14:creationId xmlns:p14="http://schemas.microsoft.com/office/powerpoint/2010/main" val="221961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6.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참고문헌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316352-D347-E444-B467-4506FA0F0BC7}"/>
              </a:ext>
            </a:extLst>
          </p:cNvPr>
          <p:cNvSpPr/>
          <p:nvPr/>
        </p:nvSpPr>
        <p:spPr>
          <a:xfrm>
            <a:off x="1107425" y="938829"/>
            <a:ext cx="997072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[6]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문현구･오규협･김상국･정재윤(2016). 스마트카드 빅데이터를 이용한 서울시 지역별 대중교통 이동 편의성 분석, 대한산업공학회지, 42(4), pp296-303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[7]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안상하･신용은(2018). DTG 자료 기반 택시이용자 통행패턴 분석 : 부산시 택시사례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[8]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유봉석･추상호(2017). 교통카드 이용자 승차 및 하차 정보를 이용한 버스 노선별 정류장 정보 생성 모형연구, 한국전자통시학회, 12(5), pp873-882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[9]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박성재･구동회(2016). 부산시 도시철도 승객의 공간적 통행패턴, 국토지리학회지, 50(3), pp339-348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[10]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신선진･김성현･노희섭･구철모(2018). 4차 산업혁명시대의 스마트관광 생태계 고찰: 제주특별자치도 사례를 중심으로. 기업경영연구, 25(6), pp1-17. 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[11] 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한국은행(2020). 제주지역 경제동향(2020년 7월).</a:t>
            </a:r>
          </a:p>
          <a:p>
            <a:endParaRPr lang="ko-Kore-KR" altLang="en-US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[12]</a:t>
            </a:r>
            <a:endParaRPr lang="en-US" altLang="ko-Kore-KR" sz="1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ore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https://ko.wikipedia.org/, 2020.09.24. 인용</a:t>
            </a:r>
          </a:p>
        </p:txBody>
      </p:sp>
    </p:spTree>
    <p:extLst>
      <p:ext uri="{BB962C8B-B14F-4D97-AF65-F5344CB8AC3E}">
        <p14:creationId xmlns:p14="http://schemas.microsoft.com/office/powerpoint/2010/main" val="2117732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6.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참고문헌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B037E2-7235-444E-9818-2F331DAF1706}"/>
              </a:ext>
            </a:extLst>
          </p:cNvPr>
          <p:cNvSpPr/>
          <p:nvPr/>
        </p:nvSpPr>
        <p:spPr>
          <a:xfrm>
            <a:off x="1267070" y="1235858"/>
            <a:ext cx="104058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버스 노선 개편 </a:t>
            </a: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헤드라인제주 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이도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~</a:t>
            </a:r>
            <a:r>
              <a:rPr lang="ko-KR" altLang="en-US" sz="1600" dirty="0" err="1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아라동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'</a:t>
            </a:r>
            <a:r>
              <a:rPr lang="ko-KR" altLang="en-US" sz="1600" dirty="0" err="1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중앙차로제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' 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첫날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출근시간 교통대란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...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왜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lang="ko-KR" altLang="en-US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2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대중교통 이용 수요조사 </a:t>
            </a: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600" dirty="0" err="1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국가교통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재미있는 </a:t>
            </a:r>
            <a:r>
              <a:rPr lang="ko-KR" altLang="en-US" sz="1600" dirty="0" err="1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교통통계</a:t>
            </a:r>
            <a:endParaRPr lang="ko-KR" altLang="en-US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3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스마트 관광 </a:t>
            </a: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Hotel Management</a:t>
            </a:r>
            <a:r>
              <a:rPr lang="ko-KR" altLang="en-US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 how smart cities are leading the way to smart tourism</a:t>
            </a:r>
            <a:endParaRPr lang="ko-KR" altLang="en-US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4 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기대효과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5 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전체 연구과제의 구조도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6 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전체 연구과제의 구조도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7 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체류시간 분석 알고리즘 예시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8  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이동패턴 분석 알고리즘 예시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– </a:t>
            </a:r>
            <a:r>
              <a:rPr lang="en" altLang="ko-Kore-KR" sz="1600" dirty="0" err="1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Trie</a:t>
            </a:r>
            <a:r>
              <a:rPr lang="en" altLang="ko-Kore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구조의 활용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9  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이동패턴 분석 시각화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–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</a:t>
            </a:r>
            <a:endParaRPr lang="ko-KR" altLang="en-US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10  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이동패턴 분석 시각화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–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</a:t>
            </a:r>
            <a:endParaRPr lang="ko-KR" altLang="en-US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11  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이동패턴 분석 시각화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–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유형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2</a:t>
            </a:r>
            <a:endParaRPr lang="ko-KR" altLang="en-US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12  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 및 언어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그림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13 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수행 조직도</a:t>
            </a:r>
          </a:p>
          <a:p>
            <a:endParaRPr lang="ko-KR" altLang="en-US" sz="1600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1 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대중교통 스마트카드 빅데이터 분석과 관련한 연구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2 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선행 연구개발의 문제점 및 개선 목표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3 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기술개발 목표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4 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대중교통 스마트카드 빅데이터 스키마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5  </a:t>
            </a:r>
            <a:r>
              <a:rPr lang="ko-KR" altLang="en-US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세부과제별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연구개발</a:t>
            </a:r>
            <a:r>
              <a:rPr lang="ko-KR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일정</a:t>
            </a:r>
            <a:endParaRPr lang="ko-KR" alt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6 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 및 목적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AppleMyungjo" pitchFamily="2" charset="-127"/>
                <a:ea typeface="AppleMyungjo" pitchFamily="2" charset="-127"/>
              </a:rPr>
              <a:t>표</a:t>
            </a:r>
            <a:r>
              <a:rPr lang="ko-KR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Malgun Gothic" panose="020B0503020000020004" pitchFamily="34" charset="-127"/>
              </a:rPr>
              <a:t>7 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 및 목적</a:t>
            </a:r>
            <a:endParaRPr lang="ko-KR" altLang="en-US" sz="1600" dirty="0">
              <a:solidFill>
                <a:srgbClr val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4929A97F-5E81-A743-A46D-4D3045B72FAD}"/>
              </a:ext>
            </a:extLst>
          </p:cNvPr>
          <p:cNvSpPr/>
          <p:nvPr/>
        </p:nvSpPr>
        <p:spPr>
          <a:xfrm>
            <a:off x="7211894" y="1405591"/>
            <a:ext cx="1444808" cy="402107"/>
          </a:xfrm>
          <a:prstGeom prst="roundRect">
            <a:avLst>
              <a:gd name="adj" fmla="val 50000"/>
            </a:avLst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 descr="테이블, 앉아있는, 케이크이(가) 표시된 사진&#10;&#10;자동 생성된 설명">
            <a:extLst>
              <a:ext uri="{FF2B5EF4-FFF2-40B4-BE49-F238E27FC236}">
                <a16:creationId xmlns:a16="http://schemas.microsoft.com/office/drawing/2014/main" id="{5FFC2A18-8C7F-3748-87E6-BB7EF8F939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21219846">
            <a:off x="6262872" y="2411154"/>
            <a:ext cx="5929128" cy="4446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70A34-0676-0C40-A473-37CBC7A41E51}"/>
              </a:ext>
            </a:extLst>
          </p:cNvPr>
          <p:cNvSpPr txBox="1"/>
          <p:nvPr/>
        </p:nvSpPr>
        <p:spPr>
          <a:xfrm>
            <a:off x="370254" y="2113899"/>
            <a:ext cx="8499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빅데이터를 이용한</a:t>
            </a:r>
            <a:endParaRPr kumimoji="1" lang="en-US" altLang="ko-KR" sz="4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kumimoji="1" lang="ko-KR" altLang="en-US" sz="40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관광객의 이동패턴 및 체류시간 분석</a:t>
            </a:r>
            <a:endParaRPr kumimoji="1" lang="en-US" altLang="ko-KR" sz="40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8CCA7-A41D-774A-8583-48A98A5B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r="16111"/>
          <a:stretch/>
        </p:blipFill>
        <p:spPr bwMode="auto">
          <a:xfrm>
            <a:off x="740509" y="5700983"/>
            <a:ext cx="2626469" cy="64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D657F74-AA29-2843-971A-73AC989EB2C3}"/>
              </a:ext>
            </a:extLst>
          </p:cNvPr>
          <p:cNvCxnSpPr>
            <a:cxnSpLocks/>
          </p:cNvCxnSpPr>
          <p:nvPr/>
        </p:nvCxnSpPr>
        <p:spPr>
          <a:xfrm>
            <a:off x="0" y="4135775"/>
            <a:ext cx="8659703" cy="0"/>
          </a:xfrm>
          <a:prstGeom prst="line">
            <a:avLst/>
          </a:prstGeom>
          <a:ln w="57150">
            <a:solidFill>
              <a:srgbClr val="00B0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087A9B-DDE0-C743-B391-CD5E3769A676}"/>
              </a:ext>
            </a:extLst>
          </p:cNvPr>
          <p:cNvSpPr txBox="1"/>
          <p:nvPr/>
        </p:nvSpPr>
        <p:spPr>
          <a:xfrm>
            <a:off x="301942" y="3566028"/>
            <a:ext cx="8506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8A8B8A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Analysis of Tourists Mobility Pattern and Residence Time Using Encrypted Public Transport Smart Card Big-Data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870019-AEE3-BA41-B8EC-E990662EC8E2}"/>
              </a:ext>
            </a:extLst>
          </p:cNvPr>
          <p:cNvGrpSpPr/>
          <p:nvPr/>
        </p:nvGrpSpPr>
        <p:grpSpPr>
          <a:xfrm>
            <a:off x="3875931" y="5744517"/>
            <a:ext cx="2358418" cy="631306"/>
            <a:chOff x="4143982" y="5710050"/>
            <a:chExt cx="2358418" cy="6313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E9CE3-B587-4B4C-8B8C-5BE45D5AB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4508" t="7774" r="17164" b="36912"/>
            <a:stretch/>
          </p:blipFill>
          <p:spPr>
            <a:xfrm>
              <a:off x="4143982" y="5710050"/>
              <a:ext cx="774792" cy="6313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2DA41-8257-A246-A65E-EB08F7B0C7D3}"/>
                </a:ext>
              </a:extLst>
            </p:cNvPr>
            <p:cNvSpPr txBox="1"/>
            <p:nvPr/>
          </p:nvSpPr>
          <p:spPr>
            <a:xfrm>
              <a:off x="4885233" y="5722750"/>
              <a:ext cx="16171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돌코롬</a:t>
              </a:r>
              <a:r>
                <a:rPr kumimoji="1" lang="ko-KR" altLang="en-US" sz="12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혼 </a:t>
              </a:r>
              <a:r>
                <a:rPr kumimoji="1" lang="en-US" altLang="ko-KR" sz="1200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A+</a:t>
              </a:r>
              <a:endParaRPr kumimoji="1" lang="en-US" altLang="ko-Kore-KR" sz="12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r>
                <a:rPr kumimoji="1" lang="en-US" altLang="ko-KR" sz="900" dirty="0">
                  <a:solidFill>
                    <a:srgbClr val="2D4C94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Capstone Design Project</a:t>
              </a:r>
            </a:p>
            <a:p>
              <a:r>
                <a:rPr kumimoji="1" lang="en-US" altLang="ko-KR" sz="9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Abtjade</a:t>
              </a:r>
              <a:r>
                <a:rPr kumimoji="1" lang="en-US" altLang="ko-KR" sz="9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and </a:t>
              </a:r>
              <a:r>
                <a:rPr kumimoji="1" lang="en-US" altLang="ko-KR" sz="900" b="1" dirty="0" err="1">
                  <a:latin typeface="NanumSquare" panose="020B0600000101010101" pitchFamily="34" charset="-127"/>
                  <a:ea typeface="NanumSquare" panose="020B0600000101010101" pitchFamily="34" charset="-127"/>
                </a:rPr>
                <a:t>Hoonisone</a:t>
              </a:r>
              <a:endParaRPr kumimoji="1" lang="ko-Kore-KR" altLang="en-US" sz="900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F9EC63-D0BF-0142-AD2A-87B79B48FE7A}"/>
              </a:ext>
            </a:extLst>
          </p:cNvPr>
          <p:cNvSpPr txBox="1"/>
          <p:nvPr/>
        </p:nvSpPr>
        <p:spPr>
          <a:xfrm>
            <a:off x="890263" y="4288823"/>
            <a:ext cx="470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컴퓨터교육과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kumimoji="1"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6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강민주･한명훈</a:t>
            </a:r>
            <a:endParaRPr kumimoji="1" lang="en-US" altLang="ko-KR" sz="1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 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지도교수</a:t>
            </a:r>
            <a:r>
              <a:rPr kumimoji="1"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6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김성백</a:t>
            </a:r>
            <a:endParaRPr kumimoji="1" lang="ko-Kore-KR" altLang="en-US" sz="1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1F04A0-ACBD-DB4F-A0E2-C47BE2FBE94A}"/>
              </a:ext>
            </a:extLst>
          </p:cNvPr>
          <p:cNvSpPr/>
          <p:nvPr/>
        </p:nvSpPr>
        <p:spPr>
          <a:xfrm>
            <a:off x="-2871" y="1407588"/>
            <a:ext cx="8412353" cy="400110"/>
          </a:xfrm>
          <a:prstGeom prst="rect">
            <a:avLst/>
          </a:prstGeom>
          <a:solidFill>
            <a:srgbClr val="00B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AD2F-5FE2-9D40-B093-BDF45ADB1401}"/>
              </a:ext>
            </a:extLst>
          </p:cNvPr>
          <p:cNvSpPr txBox="1"/>
          <p:nvPr/>
        </p:nvSpPr>
        <p:spPr>
          <a:xfrm>
            <a:off x="360107" y="1420288"/>
            <a:ext cx="731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컴퓨터교육과 </a:t>
            </a:r>
            <a:r>
              <a:rPr kumimoji="1" lang="en-US" altLang="ko-KR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SW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융합캡스톤디자인 제안 발표회</a:t>
            </a:r>
            <a:endParaRPr kumimoji="1" lang="ko-Kore-KR" altLang="en-US" sz="2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03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6B47B16-A58E-C04C-9A60-79D2EEC8D502}"/>
              </a:ext>
            </a:extLst>
          </p:cNvPr>
          <p:cNvSpPr/>
          <p:nvPr/>
        </p:nvSpPr>
        <p:spPr>
          <a:xfrm>
            <a:off x="7617360" y="3597861"/>
            <a:ext cx="2476979" cy="6776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03A4F2-7C10-4441-AFCB-3CE493CB2B87}"/>
              </a:ext>
            </a:extLst>
          </p:cNvPr>
          <p:cNvSpPr/>
          <p:nvPr/>
        </p:nvSpPr>
        <p:spPr>
          <a:xfrm>
            <a:off x="7605484" y="2857500"/>
            <a:ext cx="2476979" cy="4230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국내외 관련 연구개발 동향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F4558A-9636-8E4E-A129-D2B0CE453A93}"/>
              </a:ext>
            </a:extLst>
          </p:cNvPr>
          <p:cNvSpPr/>
          <p:nvPr/>
        </p:nvSpPr>
        <p:spPr>
          <a:xfrm>
            <a:off x="1258292" y="1939938"/>
            <a:ext cx="41328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분석 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60DAB0-D380-F243-98F0-6EFE0A054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292" y="2686728"/>
            <a:ext cx="5248732" cy="2935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252B4F-3E9D-2645-8662-E53A5444DEC6}"/>
              </a:ext>
            </a:extLst>
          </p:cNvPr>
          <p:cNvSpPr/>
          <p:nvPr/>
        </p:nvSpPr>
        <p:spPr>
          <a:xfrm>
            <a:off x="2636208" y="5608294"/>
            <a:ext cx="3895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  </a:t>
            </a:r>
            <a:r>
              <a:rPr lang="ko-KR" altLang="en-US" sz="1200" dirty="0"/>
              <a:t>대중교통 스마트카드 빅데이터 분석과 관련한 연구</a:t>
            </a:r>
            <a:endParaRPr lang="ko-Kore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ADC660-A426-C549-8252-FB7C073FD59E}"/>
              </a:ext>
            </a:extLst>
          </p:cNvPr>
          <p:cNvSpPr/>
          <p:nvPr/>
        </p:nvSpPr>
        <p:spPr>
          <a:xfrm>
            <a:off x="7658916" y="2915229"/>
            <a:ext cx="2573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군집화 </a:t>
            </a:r>
            <a:r>
              <a:rPr lang="en-US" altLang="ko-KR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공간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적 통행 패턴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90C07C-95B5-874C-91DA-ACE20FAB6686}"/>
              </a:ext>
            </a:extLst>
          </p:cNvPr>
          <p:cNvSpPr/>
          <p:nvPr/>
        </p:nvSpPr>
        <p:spPr>
          <a:xfrm>
            <a:off x="7658917" y="3280531"/>
            <a:ext cx="2327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통계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D00ED2-45D1-244C-B97B-1DBB5316916D}"/>
              </a:ext>
            </a:extLst>
          </p:cNvPr>
          <p:cNvSpPr/>
          <p:nvPr/>
        </p:nvSpPr>
        <p:spPr>
          <a:xfrm>
            <a:off x="7044337" y="2180595"/>
            <a:ext cx="3978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 </a:t>
            </a:r>
            <a:r>
              <a:rPr lang="ko-Kore-KR" altLang="en-US" dirty="0">
                <a:solidFill>
                  <a:srgbClr val="C00000"/>
                </a:solidFill>
              </a:rPr>
              <a:t>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기존 연구 검토 결과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분석 내용</a:t>
            </a:r>
            <a:r>
              <a:rPr lang="en-US" altLang="ko-KR" b="1" dirty="0"/>
              <a:t>”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AAA0A7-8190-A444-8E48-939D52E60063}"/>
              </a:ext>
            </a:extLst>
          </p:cNvPr>
          <p:cNvCxnSpPr>
            <a:cxnSpLocks/>
          </p:cNvCxnSpPr>
          <p:nvPr/>
        </p:nvCxnSpPr>
        <p:spPr>
          <a:xfrm>
            <a:off x="6483191" y="3077029"/>
            <a:ext cx="1122294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AD83698-37E4-9744-8063-3385E7BD3E11}"/>
              </a:ext>
            </a:extLst>
          </p:cNvPr>
          <p:cNvCxnSpPr>
            <a:cxnSpLocks/>
          </p:cNvCxnSpPr>
          <p:nvPr/>
        </p:nvCxnSpPr>
        <p:spPr>
          <a:xfrm>
            <a:off x="6483189" y="3429000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F30847-6A81-A64F-9B55-F809420720C1}"/>
              </a:ext>
            </a:extLst>
          </p:cNvPr>
          <p:cNvCxnSpPr>
            <a:cxnSpLocks/>
          </p:cNvCxnSpPr>
          <p:nvPr/>
        </p:nvCxnSpPr>
        <p:spPr>
          <a:xfrm>
            <a:off x="6483189" y="3762708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B03A26-F0E7-A249-AFB7-1BFFD62A4CD4}"/>
              </a:ext>
            </a:extLst>
          </p:cNvPr>
          <p:cNvSpPr/>
          <p:nvPr/>
        </p:nvSpPr>
        <p:spPr>
          <a:xfrm>
            <a:off x="7658917" y="3607945"/>
            <a:ext cx="2573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군집화 </a:t>
            </a:r>
            <a:r>
              <a:rPr lang="en-US" altLang="ko-KR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시간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적 통행 패턴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BBC402-8BF2-0049-B073-69E6DD443918}"/>
              </a:ext>
            </a:extLst>
          </p:cNvPr>
          <p:cNvCxnSpPr>
            <a:cxnSpLocks/>
          </p:cNvCxnSpPr>
          <p:nvPr/>
        </p:nvCxnSpPr>
        <p:spPr>
          <a:xfrm>
            <a:off x="6471314" y="4106192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524051-2E67-9C4E-9734-9C3C23BA808B}"/>
              </a:ext>
            </a:extLst>
          </p:cNvPr>
          <p:cNvSpPr/>
          <p:nvPr/>
        </p:nvSpPr>
        <p:spPr>
          <a:xfrm>
            <a:off x="7647041" y="3936915"/>
            <a:ext cx="2585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군집화 </a:t>
            </a:r>
            <a:r>
              <a:rPr lang="en-US" altLang="ko-KR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시간</a:t>
            </a:r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적 통행 패턴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D2A8D7-C723-104D-BFC7-2DA71583831D}"/>
              </a:ext>
            </a:extLst>
          </p:cNvPr>
          <p:cNvCxnSpPr>
            <a:cxnSpLocks/>
          </p:cNvCxnSpPr>
          <p:nvPr/>
        </p:nvCxnSpPr>
        <p:spPr>
          <a:xfrm>
            <a:off x="6483189" y="4518966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14E0EB-2B18-6E4D-A69F-B4984A9CC70E}"/>
              </a:ext>
            </a:extLst>
          </p:cNvPr>
          <p:cNvSpPr/>
          <p:nvPr/>
        </p:nvSpPr>
        <p:spPr>
          <a:xfrm>
            <a:off x="7658917" y="4349689"/>
            <a:ext cx="2327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통계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CDE57D-6B77-154F-A8CA-D183041FAF80}"/>
              </a:ext>
            </a:extLst>
          </p:cNvPr>
          <p:cNvCxnSpPr>
            <a:cxnSpLocks/>
          </p:cNvCxnSpPr>
          <p:nvPr/>
        </p:nvCxnSpPr>
        <p:spPr>
          <a:xfrm>
            <a:off x="6483189" y="4866195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33E808-8C05-C149-A3AE-59A5E549F170}"/>
              </a:ext>
            </a:extLst>
          </p:cNvPr>
          <p:cNvSpPr/>
          <p:nvPr/>
        </p:nvSpPr>
        <p:spPr>
          <a:xfrm>
            <a:off x="7658917" y="4696918"/>
            <a:ext cx="2327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통계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E59DAC-081C-AB4E-ADE1-1052E14CC83C}"/>
              </a:ext>
            </a:extLst>
          </p:cNvPr>
          <p:cNvCxnSpPr>
            <a:cxnSpLocks/>
          </p:cNvCxnSpPr>
          <p:nvPr/>
        </p:nvCxnSpPr>
        <p:spPr>
          <a:xfrm>
            <a:off x="6483189" y="5127878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BBE6E0-4B87-9240-BB12-4989F7617D3C}"/>
              </a:ext>
            </a:extLst>
          </p:cNvPr>
          <p:cNvSpPr/>
          <p:nvPr/>
        </p:nvSpPr>
        <p:spPr>
          <a:xfrm>
            <a:off x="7658917" y="4958601"/>
            <a:ext cx="2327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통계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23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가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국내외 관련 연구개발 동향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F4558A-9636-8E4E-A129-D2B0CE453A93}"/>
              </a:ext>
            </a:extLst>
          </p:cNvPr>
          <p:cNvSpPr/>
          <p:nvPr/>
        </p:nvSpPr>
        <p:spPr>
          <a:xfrm>
            <a:off x="1258292" y="1939938"/>
            <a:ext cx="41328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대중교통 스마트카드 빅데이터 분석 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60DAB0-D380-F243-98F0-6EFE0A054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292" y="2686728"/>
            <a:ext cx="5248732" cy="29357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252B4F-3E9D-2645-8662-E53A5444DEC6}"/>
              </a:ext>
            </a:extLst>
          </p:cNvPr>
          <p:cNvSpPr/>
          <p:nvPr/>
        </p:nvSpPr>
        <p:spPr>
          <a:xfrm>
            <a:off x="2636208" y="5608294"/>
            <a:ext cx="3895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200" b="1" dirty="0"/>
              <a:t>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  </a:t>
            </a:r>
            <a:r>
              <a:rPr lang="ko-KR" altLang="en-US" sz="1200" dirty="0"/>
              <a:t>대중교통 스마트카드 빅데이터 분석과 관련한 연구</a:t>
            </a:r>
            <a:endParaRPr lang="ko-Kore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ADC660-A426-C549-8252-FB7C073FD59E}"/>
              </a:ext>
            </a:extLst>
          </p:cNvPr>
          <p:cNvSpPr/>
          <p:nvPr/>
        </p:nvSpPr>
        <p:spPr>
          <a:xfrm>
            <a:off x="7658916" y="2915229"/>
            <a:ext cx="27980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데이터에서 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lang="ko-KR" altLang="en-US" sz="1700" b="1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정보 추출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D00ED2-45D1-244C-B97B-1DBB5316916D}"/>
              </a:ext>
            </a:extLst>
          </p:cNvPr>
          <p:cNvSpPr/>
          <p:nvPr/>
        </p:nvSpPr>
        <p:spPr>
          <a:xfrm>
            <a:off x="7044337" y="2180595"/>
            <a:ext cx="420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 </a:t>
            </a:r>
            <a:r>
              <a:rPr lang="ko-Kore-KR" altLang="en-US" dirty="0">
                <a:solidFill>
                  <a:srgbClr val="C00000"/>
                </a:solidFill>
              </a:rPr>
              <a:t>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기존 연구 검토 결과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새로운 시도</a:t>
            </a:r>
            <a:r>
              <a:rPr lang="en-US" altLang="ko-KR" b="1" dirty="0"/>
              <a:t>”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AAA0A7-8190-A444-8E48-939D52E60063}"/>
              </a:ext>
            </a:extLst>
          </p:cNvPr>
          <p:cNvCxnSpPr>
            <a:cxnSpLocks/>
          </p:cNvCxnSpPr>
          <p:nvPr/>
        </p:nvCxnSpPr>
        <p:spPr>
          <a:xfrm>
            <a:off x="6483191" y="3077029"/>
            <a:ext cx="1122294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F30847-6A81-A64F-9B55-F809420720C1}"/>
              </a:ext>
            </a:extLst>
          </p:cNvPr>
          <p:cNvCxnSpPr>
            <a:cxnSpLocks/>
          </p:cNvCxnSpPr>
          <p:nvPr/>
        </p:nvCxnSpPr>
        <p:spPr>
          <a:xfrm>
            <a:off x="6483189" y="3762708"/>
            <a:ext cx="112229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524051-2E67-9C4E-9734-9C3C23BA808B}"/>
              </a:ext>
            </a:extLst>
          </p:cNvPr>
          <p:cNvSpPr/>
          <p:nvPr/>
        </p:nvSpPr>
        <p:spPr>
          <a:xfrm>
            <a:off x="7658916" y="3609013"/>
            <a:ext cx="40611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lang="ko-KR" altLang="en-US" sz="1700" b="1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이용자 중심 통행 패턴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분석 및 통합</a:t>
            </a:r>
            <a:endParaRPr lang="en-US" altLang="ko-KR" sz="17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C3EBFC-DBE2-492E-AF06-A0310895FB6F}"/>
              </a:ext>
            </a:extLst>
          </p:cNvPr>
          <p:cNvSpPr txBox="1"/>
          <p:nvPr/>
        </p:nvSpPr>
        <p:spPr>
          <a:xfrm>
            <a:off x="7178629" y="4285762"/>
            <a:ext cx="4209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버스데이터 분석을 통해</a:t>
            </a:r>
            <a:endParaRPr kumimoji="1" lang="en-US" altLang="ko-KR" sz="1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r>
              <a:rPr kumimoji="1" lang="ko-KR" altLang="en-US" sz="18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관광객 중심</a:t>
            </a:r>
            <a:r>
              <a:rPr kumimoji="1" lang="ko-KR" altLang="en-US" sz="1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</a:t>
            </a:r>
            <a:r>
              <a:rPr kumimoji="1" lang="ko-KR" altLang="en-US" sz="18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통행 패턴</a:t>
            </a:r>
            <a:r>
              <a:rPr kumimoji="1" lang="ko-KR" altLang="en-US" sz="1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분석이 가능하다</a:t>
            </a:r>
            <a:r>
              <a:rPr kumimoji="1" lang="en-US" altLang="ko-KR" sz="1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00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6450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선행 연구개발의 문제점 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kumimoji="1" lang="ko-KR" altLang="en-US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관광분야 활용 관점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287A0-AC5D-CB4B-A99A-5CD5E0214A3C}"/>
              </a:ext>
            </a:extLst>
          </p:cNvPr>
          <p:cNvSpPr/>
          <p:nvPr/>
        </p:nvSpPr>
        <p:spPr>
          <a:xfrm>
            <a:off x="1301462" y="1869368"/>
            <a:ext cx="622959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스마트카드 데이터의 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교통 분야 활용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목적에 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치중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한 분석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CE487-F170-114C-AE14-5B7BEDA9C7AF}"/>
              </a:ext>
            </a:extLst>
          </p:cNvPr>
          <p:cNvSpPr/>
          <p:nvPr/>
        </p:nvSpPr>
        <p:spPr>
          <a:xfrm>
            <a:off x="1301462" y="3127208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/>
              <a:t> </a:t>
            </a:r>
            <a:r>
              <a:rPr lang="ko-KR" altLang="en-US" sz="170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교통 데이터 분석 연구의 대다수가 단지 교통서비스 개선을 목적으로 데이터 분석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D0709-2105-1540-9483-4889949657BB}"/>
              </a:ext>
            </a:extLst>
          </p:cNvPr>
          <p:cNvSpPr/>
          <p:nvPr/>
        </p:nvSpPr>
        <p:spPr>
          <a:xfrm>
            <a:off x="6903957" y="6442502"/>
            <a:ext cx="53557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DTG 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자료 기반 택시이용자 통행패턴 분석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부산시 택시사례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(2018)</a:t>
            </a:r>
          </a:p>
          <a:p>
            <a:pPr algn="r"/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부산시 도시철도 승객의 공간적 통행패턴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(2016)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5F82D-3813-42FC-9A60-610CCEE3D56F}"/>
              </a:ext>
            </a:extLst>
          </p:cNvPr>
          <p:cNvSpPr/>
          <p:nvPr/>
        </p:nvSpPr>
        <p:spPr>
          <a:xfrm>
            <a:off x="1301462" y="2745359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/>
              <a:t> 스마트카드 데이터 수집을 위해 막대한 비용이 들어감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04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6450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선행 연구개발의 문제점 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kumimoji="1" lang="ko-KR" altLang="en-US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관광분야 활용 관점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lang="ko-Kore-KR" altLang="en-US" sz="28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287A0-AC5D-CB4B-A99A-5CD5E0214A3C}"/>
              </a:ext>
            </a:extLst>
          </p:cNvPr>
          <p:cNvSpPr/>
          <p:nvPr/>
        </p:nvSpPr>
        <p:spPr>
          <a:xfrm>
            <a:off x="1301462" y="1869368"/>
            <a:ext cx="73228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스마트카드 데이터의 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이용자 중심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공간적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통행 패턴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연구 부족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CE487-F170-114C-AE14-5B7BEDA9C7AF}"/>
              </a:ext>
            </a:extLst>
          </p:cNvPr>
          <p:cNvSpPr/>
          <p:nvPr/>
        </p:nvSpPr>
        <p:spPr>
          <a:xfrm>
            <a:off x="1301462" y="2665340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/>
              <a:t> </a:t>
            </a:r>
            <a:r>
              <a:rPr lang="ko-KR" altLang="en-US" sz="170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노선 개편</a:t>
            </a:r>
            <a:r>
              <a:rPr lang="en-US" altLang="ko-KR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정류장 신설 등의 서비스를 위해서는 대중교통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이용자의 통행 패턴이</a:t>
            </a:r>
            <a:r>
              <a:rPr lang="ko-KR" altLang="en-US" sz="170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중요한 자료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FC1C94-5BD0-3040-AFDF-2555DE783D56}"/>
              </a:ext>
            </a:extLst>
          </p:cNvPr>
          <p:cNvSpPr/>
          <p:nvPr/>
        </p:nvSpPr>
        <p:spPr>
          <a:xfrm>
            <a:off x="1301462" y="3487084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 dirty="0"/>
              <a:t> </a:t>
            </a:r>
            <a:r>
              <a:rPr lang="ko-Kore-KR" altLang="en-US" sz="1700" b="1" dirty="0"/>
              <a:t>그러나</a:t>
            </a:r>
            <a:r>
              <a:rPr lang="en-US" altLang="ko-Kore-KR" sz="1700" dirty="0"/>
              <a:t>,</a:t>
            </a:r>
            <a:r>
              <a:rPr lang="ko-KR" altLang="en-US" sz="1700" dirty="0"/>
              <a:t> </a:t>
            </a:r>
            <a:r>
              <a:rPr lang="ko-KR" altLang="en-US" sz="1700" u="sng" dirty="0"/>
              <a:t>교통카드데이터를 이용자 중심으로 종적으로 연구한 사례는 부족</a:t>
            </a:r>
            <a:r>
              <a:rPr lang="ko-KR" altLang="en-US" sz="1700" dirty="0"/>
              <a:t>한 실정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D0709-2105-1540-9483-4889949657BB}"/>
              </a:ext>
            </a:extLst>
          </p:cNvPr>
          <p:cNvSpPr/>
          <p:nvPr/>
        </p:nvSpPr>
        <p:spPr>
          <a:xfrm>
            <a:off x="6903957" y="6442502"/>
            <a:ext cx="53557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DTG 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자료 기반 택시이용자 통행패턴 분석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부산시 택시사례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(2018)</a:t>
            </a:r>
          </a:p>
          <a:p>
            <a:pPr algn="r"/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부산시 도시철도 승객의 공간적 통행패턴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(2016)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5F82D-3813-42FC-9A60-610CCEE3D56F}"/>
              </a:ext>
            </a:extLst>
          </p:cNvPr>
          <p:cNvSpPr/>
          <p:nvPr/>
        </p:nvSpPr>
        <p:spPr>
          <a:xfrm>
            <a:off x="1301462" y="3044445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/>
              <a:t> 관광 수요 조사 및 관광지 연계성 분석 등의 서비스를 위해서는</a:t>
            </a:r>
            <a:r>
              <a:rPr lang="ko-KR" altLang="en-US" sz="170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700" b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관광객의 통행 패턴이</a:t>
            </a:r>
            <a:r>
              <a:rPr lang="ko-KR" altLang="en-US" sz="170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700" b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중요한 자료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0206EB-8D9A-4BFC-8C9A-69BC4645FF53}"/>
              </a:ext>
            </a:extLst>
          </p:cNvPr>
          <p:cNvSpPr/>
          <p:nvPr/>
        </p:nvSpPr>
        <p:spPr>
          <a:xfrm>
            <a:off x="1301462" y="3841027"/>
            <a:ext cx="98239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700" dirty="0"/>
              <a:t> ➔</a:t>
            </a:r>
            <a:r>
              <a:rPr lang="ko-KR" altLang="en-US" sz="1700"/>
              <a:t> 이용자의 일련의 이용정보를 연결하지 않고 단순한 통계에 그침</a:t>
            </a:r>
            <a:endParaRPr lang="en-US" altLang="ko-KR" sz="1700" b="1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0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sing a disturbance in the data | SAS">
            <a:extLst>
              <a:ext uri="{FF2B5EF4-FFF2-40B4-BE49-F238E27FC236}">
                <a16:creationId xmlns:a16="http://schemas.microsoft.com/office/drawing/2014/main" id="{70B2E45E-C4AA-9846-BA05-59D8FD31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335" r="-213"/>
          <a:stretch/>
        </p:blipFill>
        <p:spPr bwMode="auto">
          <a:xfrm>
            <a:off x="710232" y="-252919"/>
            <a:ext cx="10765108" cy="992220"/>
          </a:xfrm>
          <a:prstGeom prst="roundRect">
            <a:avLst>
              <a:gd name="adj" fmla="val 287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7540-2BA7-5248-A5BD-8B667EDB9837}"/>
              </a:ext>
            </a:extLst>
          </p:cNvPr>
          <p:cNvSpPr/>
          <p:nvPr/>
        </p:nvSpPr>
        <p:spPr>
          <a:xfrm>
            <a:off x="865512" y="126458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연구개발 배경 및 중요성</a:t>
            </a:r>
            <a:endParaRPr kumimoji="1" lang="en-US" altLang="ko-KR" sz="24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26" name="Picture 2" descr="제주대 로고">
            <a:extLst>
              <a:ext uri="{FF2B5EF4-FFF2-40B4-BE49-F238E27FC236}">
                <a16:creationId xmlns:a16="http://schemas.microsoft.com/office/drawing/2014/main" id="{4875EC29-6ED0-4944-BE8E-ABBEE7417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886" b="-1319"/>
          <a:stretch/>
        </p:blipFill>
        <p:spPr bwMode="auto">
          <a:xfrm>
            <a:off x="10858583" y="65457"/>
            <a:ext cx="416779" cy="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F23E30-4E5F-BB4F-9390-6F886C0FBBD4}"/>
              </a:ext>
            </a:extLst>
          </p:cNvPr>
          <p:cNvSpPr/>
          <p:nvPr/>
        </p:nvSpPr>
        <p:spPr>
          <a:xfrm>
            <a:off x="1222035" y="1070038"/>
            <a:ext cx="6514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나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  <a:r>
              <a:rPr kumimoji="1" lang="ko-KR" altLang="en-US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선행 연구개발의 문제점</a:t>
            </a:r>
            <a:r>
              <a:rPr kumimoji="1" lang="en-US" altLang="ko-KR" sz="28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kumimoji="1" lang="ko-KR" altLang="en-US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관광 분야 활용 관점</a:t>
            </a:r>
            <a:r>
              <a:rPr kumimoji="1" lang="en-US" altLang="ko-KR" sz="2000" b="1" dirty="0">
                <a:solidFill>
                  <a:srgbClr val="182A8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lang="ko-Kore-KR" altLang="en-US" sz="2000" dirty="0">
              <a:solidFill>
                <a:srgbClr val="182A80"/>
              </a:solidFill>
            </a:endParaRPr>
          </a:p>
        </p:txBody>
      </p:sp>
      <p:pic>
        <p:nvPicPr>
          <p:cNvPr id="1030" name="Picture 6" descr="Arrow left blue circle button free image">
            <a:extLst>
              <a:ext uri="{FF2B5EF4-FFF2-40B4-BE49-F238E27FC236}">
                <a16:creationId xmlns:a16="http://schemas.microsoft.com/office/drawing/2014/main" id="{0A1AAFB9-EE22-D84E-9399-ACCFAE5F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21" y="1103180"/>
            <a:ext cx="430057" cy="4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287A0-AC5D-CB4B-A99A-5CD5E0214A3C}"/>
              </a:ext>
            </a:extLst>
          </p:cNvPr>
          <p:cNvSpPr/>
          <p:nvPr/>
        </p:nvSpPr>
        <p:spPr>
          <a:xfrm>
            <a:off x="1301462" y="1869368"/>
            <a:ext cx="5466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‘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전체 이용자</a:t>
            </a:r>
            <a:r>
              <a:rPr kumimoji="1" lang="en-US" altLang="ko-KR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’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공간적 통행패턴</a:t>
            </a:r>
            <a:r>
              <a:rPr kumimoji="1" lang="ko-KR" altLang="en-US" sz="2100" b="1" dirty="0">
                <a:solidFill>
                  <a:srgbClr val="C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통합</a:t>
            </a:r>
            <a:r>
              <a:rPr kumimoji="1" lang="ko-KR" altLang="en-US" sz="2100" b="1" dirty="0">
                <a:solidFill>
                  <a:srgbClr val="2D4C94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사례 부족</a:t>
            </a:r>
            <a:endParaRPr kumimoji="1" lang="en-US" altLang="ko-KR" sz="2100" b="1" dirty="0">
              <a:solidFill>
                <a:srgbClr val="2D4C94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CE487-F170-114C-AE14-5B7BEDA9C7AF}"/>
              </a:ext>
            </a:extLst>
          </p:cNvPr>
          <p:cNvSpPr/>
          <p:nvPr/>
        </p:nvSpPr>
        <p:spPr>
          <a:xfrm>
            <a:off x="1301462" y="2665340"/>
            <a:ext cx="9823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600" dirty="0"/>
              <a:t> ➔</a:t>
            </a:r>
            <a:r>
              <a:rPr lang="ko-KR" altLang="en-US" sz="1600"/>
              <a:t> </a:t>
            </a:r>
            <a:r>
              <a:rPr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관광 서비스에서 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관광객의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O-D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패턴 활용을 위해서는 </a:t>
            </a:r>
            <a:r>
              <a:rPr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관광객 전체를 고려한 통합된 통행 패턴 자료가 필요 </a:t>
            </a:r>
            <a:r>
              <a:rPr lang="en-US" altLang="ko-KR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  <a:r>
              <a:rPr lang="ko-KR" altLang="en-US" sz="16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부재</a:t>
            </a:r>
            <a:endParaRPr lang="en-US" altLang="ko-KR" sz="16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FC1C94-5BD0-3040-AFDF-2555DE783D56}"/>
              </a:ext>
            </a:extLst>
          </p:cNvPr>
          <p:cNvSpPr/>
          <p:nvPr/>
        </p:nvSpPr>
        <p:spPr>
          <a:xfrm>
            <a:off x="1301462" y="3060991"/>
            <a:ext cx="9823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600" dirty="0"/>
              <a:t> ➔</a:t>
            </a:r>
            <a:r>
              <a:rPr lang="ko-KR" altLang="en-US" sz="1600"/>
              <a:t> 기존의 공간적 </a:t>
            </a:r>
            <a:r>
              <a:rPr lang="ko-KR" altLang="en-US" sz="1600" dirty="0"/>
              <a:t>통행 </a:t>
            </a:r>
            <a:r>
              <a:rPr lang="ko-KR" altLang="en-US" sz="1600"/>
              <a:t>패턴 연구는 이용자 개개인을 대상으로 </a:t>
            </a:r>
            <a:r>
              <a:rPr lang="ko-KR" altLang="en-US" sz="1600" u="sng"/>
              <a:t>분석한 것에 그침</a:t>
            </a:r>
            <a:endParaRPr lang="en-US" altLang="ko-KR" sz="1600" b="1" u="sng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D0709-2105-1540-9483-4889949657BB}"/>
              </a:ext>
            </a:extLst>
          </p:cNvPr>
          <p:cNvSpPr/>
          <p:nvPr/>
        </p:nvSpPr>
        <p:spPr>
          <a:xfrm>
            <a:off x="5728383" y="6390845"/>
            <a:ext cx="64636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암호화된 대중교통 교통카드 빅데이터에서의 관광객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O-D </a:t>
            </a:r>
            <a:r>
              <a:rPr lang="ko-KR" altLang="en-US" sz="1050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통행패턴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추출 알고리즘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관광도시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제주에의 적용 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(2020)</a:t>
            </a:r>
          </a:p>
          <a:p>
            <a:pPr algn="r"/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k-means </a:t>
            </a:r>
            <a:r>
              <a:rPr lang="ko-KR" altLang="en-US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클러스터링을 활용한 교통카드데이터 기반의 대중교통 이용자 통행패턴 생성</a:t>
            </a:r>
            <a:r>
              <a:rPr lang="en-US" altLang="ko-KR" sz="1050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(2020)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14BBC1-D20A-4F57-B091-6250AA3F189E}"/>
              </a:ext>
            </a:extLst>
          </p:cNvPr>
          <p:cNvSpPr/>
          <p:nvPr/>
        </p:nvSpPr>
        <p:spPr>
          <a:xfrm>
            <a:off x="1301462" y="3429000"/>
            <a:ext cx="9823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600" dirty="0"/>
              <a:t> ➔</a:t>
            </a:r>
            <a:r>
              <a:rPr lang="ko-KR" altLang="en-US" sz="1600"/>
              <a:t> 사전 연구에서 이용자 전체를 대상으로 통합한 사레가 있으나 이는 </a:t>
            </a:r>
            <a:r>
              <a:rPr lang="ko-KR" altLang="en-US" sz="1600">
                <a:solidFill>
                  <a:srgbClr val="C00000"/>
                </a:solidFill>
              </a:rPr>
              <a:t>시간적 통행패턴 분석</a:t>
            </a:r>
            <a:r>
              <a:rPr lang="ko-KR" altLang="en-US" sz="1600"/>
              <a:t>에 해당함</a:t>
            </a:r>
            <a:r>
              <a:rPr lang="ko-KR" altLang="en-US" sz="160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72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2913</Words>
  <Application>Microsoft Office PowerPoint</Application>
  <PresentationFormat>와이드스크린</PresentationFormat>
  <Paragraphs>506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Apple SD Gothic Neo</vt:lpstr>
      <vt:lpstr>AppleMyungjo</vt:lpstr>
      <vt:lpstr>NanumSquare</vt:lpstr>
      <vt:lpstr>NanumSquare ExtraBold</vt:lpstr>
      <vt:lpstr>Malgun Gothic</vt:lpstr>
      <vt:lpstr>Arial</vt:lpstr>
      <vt:lpstr>Calibri</vt:lpstr>
      <vt:lpstr>Calibri Light</vt:lpstr>
      <vt:lpstr>Times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강민주</dc:creator>
  <cp:lastModifiedBy>hoonisone@gmail.com</cp:lastModifiedBy>
  <cp:revision>187</cp:revision>
  <dcterms:created xsi:type="dcterms:W3CDTF">2020-09-22T14:08:46Z</dcterms:created>
  <dcterms:modified xsi:type="dcterms:W3CDTF">2020-09-24T19:06:53Z</dcterms:modified>
</cp:coreProperties>
</file>